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0" r:id="rId2"/>
    <p:sldMasterId id="2147483685" r:id="rId3"/>
    <p:sldMasterId id="2147483690" r:id="rId4"/>
  </p:sldMasterIdLst>
  <p:notesMasterIdLst>
    <p:notesMasterId r:id="rId53"/>
  </p:notesMasterIdLst>
  <p:sldIdLst>
    <p:sldId id="256" r:id="rId5"/>
    <p:sldId id="263" r:id="rId6"/>
    <p:sldId id="566" r:id="rId7"/>
    <p:sldId id="567" r:id="rId8"/>
    <p:sldId id="577" r:id="rId9"/>
    <p:sldId id="495" r:id="rId10"/>
    <p:sldId id="568" r:id="rId11"/>
    <p:sldId id="278" r:id="rId12"/>
    <p:sldId id="501" r:id="rId13"/>
    <p:sldId id="281" r:id="rId14"/>
    <p:sldId id="282" r:id="rId15"/>
    <p:sldId id="262" r:id="rId16"/>
    <p:sldId id="555" r:id="rId17"/>
    <p:sldId id="553" r:id="rId18"/>
    <p:sldId id="552" r:id="rId19"/>
    <p:sldId id="550" r:id="rId20"/>
    <p:sldId id="482" r:id="rId21"/>
    <p:sldId id="279" r:id="rId22"/>
    <p:sldId id="489" r:id="rId23"/>
    <p:sldId id="275" r:id="rId24"/>
    <p:sldId id="387" r:id="rId25"/>
    <p:sldId id="556" r:id="rId26"/>
    <p:sldId id="264" r:id="rId27"/>
    <p:sldId id="266" r:id="rId28"/>
    <p:sldId id="507" r:id="rId29"/>
    <p:sldId id="509" r:id="rId30"/>
    <p:sldId id="510" r:id="rId31"/>
    <p:sldId id="270" r:id="rId32"/>
    <p:sldId id="272" r:id="rId33"/>
    <p:sldId id="518" r:id="rId34"/>
    <p:sldId id="520" r:id="rId35"/>
    <p:sldId id="519" r:id="rId36"/>
    <p:sldId id="569" r:id="rId37"/>
    <p:sldId id="521" r:id="rId38"/>
    <p:sldId id="522" r:id="rId39"/>
    <p:sldId id="570" r:id="rId40"/>
    <p:sldId id="523" r:id="rId41"/>
    <p:sldId id="524" r:id="rId42"/>
    <p:sldId id="525" r:id="rId43"/>
    <p:sldId id="526" r:id="rId44"/>
    <p:sldId id="527" r:id="rId45"/>
    <p:sldId id="277" r:id="rId46"/>
    <p:sldId id="530" r:id="rId47"/>
    <p:sldId id="575" r:id="rId48"/>
    <p:sldId id="573" r:id="rId49"/>
    <p:sldId id="576" r:id="rId50"/>
    <p:sldId id="571" r:id="rId51"/>
    <p:sldId id="474" r:id="rId5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2" pos="3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03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366" y="102"/>
      </p:cViewPr>
      <p:guideLst>
        <p:guide orient="horz" pos="709"/>
        <p:guide pos="3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2917C-8EE6-497E-8A4C-9C19A8569283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EF35C2-36EE-4F70-85ED-62CAAFD70AD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0616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219991-72CF-4D52-8349-1AD75EBA2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9412D22-4716-4A09-ACFC-770D18156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9D9C565-3619-46AA-9FDB-FEDD9DC3E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9617-FCF1-4FC8-A4D0-A5833AFF0533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23B332F-7AD5-4690-A681-65B90D5DC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DFF1139-7B31-4EE4-9B79-88227DE77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DBB6-8E42-4A33-B28F-6229514AD9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5302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8B444F-59ED-4C18-872A-E0F7AF5D6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3C7AC115-0E3C-4B2C-9F9F-570E06E881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6C9BEF4-DA5F-4CD2-96F4-E026A1BB0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9617-FCF1-4FC8-A4D0-A5833AFF0533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7129D20-0028-43C4-9979-4F05833C4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BC51E9-9282-4FBA-928A-F53278701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DBB6-8E42-4A33-B28F-6229514AD9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7132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9E0BFE35-BD5C-4C71-9E5B-D152D43BA0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A61F6BA-FE10-428C-A112-ABEAE96586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D844A8B-FC89-40E1-B62E-B038A3EA3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9617-FCF1-4FC8-A4D0-A5833AFF0533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1F11D3E-3A00-4F11-ABFD-745B370F8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D90E824-3E0B-4DAE-966B-C161D9488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DBB6-8E42-4A33-B28F-6229514AD9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944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7382" y="657226"/>
            <a:ext cx="11137237" cy="1008064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7382" y="1844676"/>
            <a:ext cx="11137237" cy="4176713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84317" y="6272344"/>
            <a:ext cx="11662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20.1.2020</a:t>
            </a:fld>
            <a:endParaRPr lang="fi-FI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70353" y="6272344"/>
            <a:ext cx="591396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/>
              <a:t>Esityksen nimi / Tekijä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5784" y="6257521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97182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7382" y="657226"/>
            <a:ext cx="11137237" cy="1008064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7382" y="1844676"/>
            <a:ext cx="6528725" cy="4176713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84317" y="6272344"/>
            <a:ext cx="11662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20.1.2020</a:t>
            </a:fld>
            <a:endParaRPr lang="fi-FI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70353" y="6272344"/>
            <a:ext cx="591396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/>
              <a:t>Esityksen nimi / Tekijä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5784" y="6257521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sp>
        <p:nvSpPr>
          <p:cNvPr id="9" name="Sisällön paikkamerkki 2"/>
          <p:cNvSpPr>
            <a:spLocks noGrp="1"/>
          </p:cNvSpPr>
          <p:nvPr>
            <p:ph idx="13"/>
          </p:nvPr>
        </p:nvSpPr>
        <p:spPr>
          <a:xfrm>
            <a:off x="7248128" y="1873627"/>
            <a:ext cx="4416491" cy="4147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487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84317" y="6272344"/>
            <a:ext cx="11662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20.1.2020</a:t>
            </a:fld>
            <a:endParaRPr lang="fi-FI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70353" y="6272344"/>
            <a:ext cx="591396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/>
              <a:t>Esityksen nimi / Tekijä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5784" y="6257521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0370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7382" y="657226"/>
            <a:ext cx="11137237" cy="1008064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7382" y="1844676"/>
            <a:ext cx="11137237" cy="4176713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84317" y="6272344"/>
            <a:ext cx="11662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20.1.2020</a:t>
            </a:fld>
            <a:endParaRPr lang="fi-FI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70353" y="6272344"/>
            <a:ext cx="591396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/>
              <a:t>Esityksen nimi / Tekijä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5784" y="6257521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86022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7382" y="657226"/>
            <a:ext cx="11137237" cy="1008064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7382" y="1844676"/>
            <a:ext cx="6528725" cy="4176713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84317" y="6272344"/>
            <a:ext cx="11662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20.1.2020</a:t>
            </a:fld>
            <a:endParaRPr lang="fi-FI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70353" y="6272344"/>
            <a:ext cx="591396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/>
              <a:t>Esityksen nimi / Tekijä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5784" y="6257521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sp>
        <p:nvSpPr>
          <p:cNvPr id="9" name="Sisällön paikkamerkki 2"/>
          <p:cNvSpPr>
            <a:spLocks noGrp="1"/>
          </p:cNvSpPr>
          <p:nvPr>
            <p:ph idx="13"/>
          </p:nvPr>
        </p:nvSpPr>
        <p:spPr>
          <a:xfrm>
            <a:off x="7248128" y="1873627"/>
            <a:ext cx="4416491" cy="4147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417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84317" y="6272344"/>
            <a:ext cx="11662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20.1.2020</a:t>
            </a:fld>
            <a:endParaRPr lang="fi-FI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70353" y="6272344"/>
            <a:ext cx="591396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/>
              <a:t>Esityksen nimi / Tekijä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5784" y="6257521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26971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029B20-27DD-4F36-9CAA-FE096052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41840B7-99E3-44CC-A0B5-EF8EE265B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A029005-C09D-4B44-A6ED-0F1791BEE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9617-FCF1-4FC8-A4D0-A5833AFF0533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0230FCD-AF13-472F-9343-223E6C1A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7D2E936-EE6A-42DD-A44B-DF444C63D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DBB6-8E42-4A33-B28F-6229514AD9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4830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E35943-5276-4702-8DB2-4D90CCAE4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090674E-024D-4598-B4DA-302E2C7A8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731B8C-E71B-470E-A0F5-D02E3D115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9617-FCF1-4FC8-A4D0-A5833AFF0533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AB49FFC-7D8F-41E9-BDEF-5B4A3676A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EAB473C-37A5-4969-9DA2-BB3872D97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DBB6-8E42-4A33-B28F-6229514AD9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240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5FACBD-54EF-464C-9706-875B57C57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A58045-1B6F-410C-B1FB-7A784148F4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392B35D-06DA-441E-899D-52D35ED11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918490E-E5AD-4527-8421-6D8510F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9617-FCF1-4FC8-A4D0-A5833AFF0533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822EB3D-D334-435A-A82A-1F1371FB8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C29E93B-2CBA-4DE6-85DA-83F372C5E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DBB6-8E42-4A33-B28F-6229514AD9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2335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CE29214-792B-42B5-A3FE-4C644145D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7276E31-9E98-4802-9757-FCACF6F84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9A72FA1-FC22-4EF6-A372-F784B5187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60A6CF3-3C37-40A3-8497-9755BB5A31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A76BB37-F92C-4AF9-8417-5493A4659F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20A468E-C45C-49C3-BAD4-48013CA2B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9617-FCF1-4FC8-A4D0-A5833AFF0533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B78E124-69DD-4135-BF4E-5B49F03E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104E5E04-F640-47D9-B6E7-51E7473C3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DBB6-8E42-4A33-B28F-6229514AD9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9806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A6738C-C161-4458-8128-A90863EE3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B6A5854-4324-47B9-978D-CC05750F9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9617-FCF1-4FC8-A4D0-A5833AFF0533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C71430A-752F-4396-82DB-7AA2F6015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A1245C6-3656-4A73-BEED-9BED301E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DBB6-8E42-4A33-B28F-6229514AD9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9268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4B6D1CF-21C5-4B14-B7B7-7C04AE54F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9617-FCF1-4FC8-A4D0-A5833AFF0533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8B84739-1CCC-4986-99D5-02C045073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71A9921-9198-4DFD-A037-43E1113B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DBB6-8E42-4A33-B28F-6229514AD9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3678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1220292-BC49-411B-B309-355FD68A4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1752CA1-348A-4745-BFA1-16B621DB9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D2E67BA-D9C9-4BEB-86E4-8C6B054D8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03F7881-A9EF-49FB-9D48-553F70E0A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9617-FCF1-4FC8-A4D0-A5833AFF0533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1FB722B-EF88-48DE-8579-5B277C634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AC6B4E8-5274-4163-98C4-D08500BE7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DBB6-8E42-4A33-B28F-6229514AD9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16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E61390-AD1A-4F80-B028-D54A91C5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21C0FF2C-E0F8-4E21-A31C-75EC88CFAF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FFCE13B-C58C-4257-B4B5-39A28E7A47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A8843C4-3F87-4911-85A3-1FB69C231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9617-FCF1-4FC8-A4D0-A5833AFF0533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14D9541-0DFE-4EAC-AB6C-C8067CF2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D63B1B7-5781-4DC3-BDC1-C8964D18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DBB6-8E42-4A33-B28F-6229514AD9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872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E5DB6C9-B86E-4643-A986-702219294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CAC39DA-CFC3-4DA3-A6CC-28FBF0861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D4A758D-DFFD-4478-BD1A-38455B9A3F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59617-FCF1-4FC8-A4D0-A5833AFF0533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2AC6BCA-59B2-451D-B252-614E564F6D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5C152F6-D9EF-487F-99B6-BCF0B5693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EDBB6-8E42-4A33-B28F-6229514AD9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676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382" y="657226"/>
            <a:ext cx="11088885" cy="100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382" y="1844676"/>
            <a:ext cx="1108888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0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2" name="Tekstiruutu 1"/>
          <p:cNvSpPr txBox="1"/>
          <p:nvPr userDrawn="1"/>
        </p:nvSpPr>
        <p:spPr>
          <a:xfrm>
            <a:off x="431371" y="6225814"/>
            <a:ext cx="4704523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20" b="1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UEF</a:t>
            </a:r>
            <a:r>
              <a:rPr lang="fi-FI" sz="132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// </a:t>
            </a:r>
            <a:r>
              <a:rPr lang="fi-FI" sz="1320" dirty="0" err="1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University</a:t>
            </a:r>
            <a:r>
              <a:rPr lang="fi-FI" sz="132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of Eastern Finland</a:t>
            </a:r>
          </a:p>
        </p:txBody>
      </p:sp>
      <p:sp>
        <p:nvSpPr>
          <p:cNvPr id="11" name="Suorakulmio 10"/>
          <p:cNvSpPr/>
          <p:nvPr userDrawn="1"/>
        </p:nvSpPr>
        <p:spPr>
          <a:xfrm>
            <a:off x="527382" y="6739949"/>
            <a:ext cx="11137237" cy="14543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6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84317" y="6272344"/>
            <a:ext cx="11662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rgbClr val="35353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20.1.2020</a:t>
            </a:fld>
            <a:endParaRPr lang="fi-FI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70353" y="6272344"/>
            <a:ext cx="591396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fi-FI" dirty="0"/>
              <a:t>Esityksen nimi / Tekijä</a:t>
            </a: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5784" y="6257521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7971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/>
  <p:txStyles>
    <p:titleStyle>
      <a:lvl1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rgbClr val="35353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2pPr>
      <a:lvl3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3pPr>
      <a:lvl4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4pPr>
      <a:lvl5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5pPr>
      <a:lvl6pPr marL="54864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6pPr>
      <a:lvl7pPr marL="109728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7pPr>
      <a:lvl8pPr marL="164592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8pPr>
      <a:lvl9pPr marL="219456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9pPr>
    </p:titleStyle>
    <p:bodyStyle>
      <a:lvl1pPr marL="219076" indent="-219076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•"/>
        <a:defRPr sz="2400">
          <a:solidFill>
            <a:srgbClr val="353535"/>
          </a:solidFill>
          <a:latin typeface="+mn-lt"/>
          <a:ea typeface="+mn-ea"/>
          <a:cs typeface="+mn-cs"/>
        </a:defRPr>
      </a:lvl1pPr>
      <a:lvl2pPr marL="752476" indent="-318136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–"/>
        <a:defRPr>
          <a:solidFill>
            <a:srgbClr val="353535"/>
          </a:solidFill>
          <a:latin typeface="+mn-lt"/>
        </a:defRPr>
      </a:lvl2pPr>
      <a:lvl3pPr marL="1181100" indent="-213360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•"/>
        <a:defRPr sz="1920">
          <a:solidFill>
            <a:srgbClr val="353535"/>
          </a:solidFill>
          <a:latin typeface="+mn-lt"/>
        </a:defRPr>
      </a:lvl3pPr>
      <a:lvl4pPr marL="1605916" indent="-209550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–"/>
        <a:defRPr sz="1680">
          <a:solidFill>
            <a:srgbClr val="353535"/>
          </a:solidFill>
          <a:latin typeface="+mn-lt"/>
        </a:defRPr>
      </a:lvl4pPr>
      <a:lvl5pPr marL="2047876" indent="-226696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»"/>
        <a:defRPr sz="1680">
          <a:solidFill>
            <a:srgbClr val="353535"/>
          </a:solidFill>
          <a:latin typeface="+mn-lt"/>
        </a:defRPr>
      </a:lvl5pPr>
      <a:lvl6pPr marL="259651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6pPr>
      <a:lvl7pPr marL="314515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7pPr>
      <a:lvl8pPr marL="369379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8pPr>
      <a:lvl9pPr marL="424243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382" y="657226"/>
            <a:ext cx="11088885" cy="100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382" y="1844676"/>
            <a:ext cx="1108888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0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2" name="Tekstiruutu 1"/>
          <p:cNvSpPr txBox="1"/>
          <p:nvPr userDrawn="1"/>
        </p:nvSpPr>
        <p:spPr>
          <a:xfrm>
            <a:off x="431371" y="6225814"/>
            <a:ext cx="4704523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20" b="1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UEF</a:t>
            </a:r>
            <a:r>
              <a:rPr lang="fi-FI" sz="132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// </a:t>
            </a:r>
            <a:r>
              <a:rPr lang="fi-FI" sz="1320" dirty="0" err="1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University</a:t>
            </a:r>
            <a:r>
              <a:rPr lang="fi-FI" sz="132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of Eastern Finland</a:t>
            </a:r>
          </a:p>
        </p:txBody>
      </p:sp>
      <p:sp>
        <p:nvSpPr>
          <p:cNvPr id="11" name="Suorakulmio 10"/>
          <p:cNvSpPr/>
          <p:nvPr userDrawn="1"/>
        </p:nvSpPr>
        <p:spPr>
          <a:xfrm>
            <a:off x="527382" y="6739949"/>
            <a:ext cx="11137237" cy="14543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6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84317" y="6272344"/>
            <a:ext cx="11662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rgbClr val="35353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20.1.2020</a:t>
            </a:fld>
            <a:endParaRPr lang="fi-FI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70353" y="6272344"/>
            <a:ext cx="591396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fi-FI" dirty="0"/>
              <a:t>Esityksen nimi / Tekijä</a:t>
            </a: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5784" y="6257521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28620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hf hdr="0"/>
  <p:txStyles>
    <p:titleStyle>
      <a:lvl1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rgbClr val="35353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2pPr>
      <a:lvl3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3pPr>
      <a:lvl4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4pPr>
      <a:lvl5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5pPr>
      <a:lvl6pPr marL="54864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6pPr>
      <a:lvl7pPr marL="109728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7pPr>
      <a:lvl8pPr marL="164592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8pPr>
      <a:lvl9pPr marL="219456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9pPr>
    </p:titleStyle>
    <p:bodyStyle>
      <a:lvl1pPr marL="219076" indent="-219076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•"/>
        <a:defRPr sz="2400">
          <a:solidFill>
            <a:srgbClr val="353535"/>
          </a:solidFill>
          <a:latin typeface="+mn-lt"/>
          <a:ea typeface="+mn-ea"/>
          <a:cs typeface="+mn-cs"/>
        </a:defRPr>
      </a:lvl1pPr>
      <a:lvl2pPr marL="752476" indent="-318136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–"/>
        <a:defRPr>
          <a:solidFill>
            <a:srgbClr val="353535"/>
          </a:solidFill>
          <a:latin typeface="+mn-lt"/>
        </a:defRPr>
      </a:lvl2pPr>
      <a:lvl3pPr marL="1181100" indent="-213360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•"/>
        <a:defRPr sz="1920">
          <a:solidFill>
            <a:srgbClr val="353535"/>
          </a:solidFill>
          <a:latin typeface="+mn-lt"/>
        </a:defRPr>
      </a:lvl3pPr>
      <a:lvl4pPr marL="1605916" indent="-209550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–"/>
        <a:defRPr sz="1680">
          <a:solidFill>
            <a:srgbClr val="353535"/>
          </a:solidFill>
          <a:latin typeface="+mn-lt"/>
        </a:defRPr>
      </a:lvl4pPr>
      <a:lvl5pPr marL="2047876" indent="-226696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»"/>
        <a:defRPr sz="1680">
          <a:solidFill>
            <a:srgbClr val="353535"/>
          </a:solidFill>
          <a:latin typeface="+mn-lt"/>
        </a:defRPr>
      </a:lvl5pPr>
      <a:lvl6pPr marL="259651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6pPr>
      <a:lvl7pPr marL="314515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7pPr>
      <a:lvl8pPr marL="369379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8pPr>
      <a:lvl9pPr marL="424243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527382" y="6739949"/>
            <a:ext cx="11137237" cy="14543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60"/>
          </a:p>
        </p:txBody>
      </p:sp>
    </p:spTree>
    <p:extLst>
      <p:ext uri="{BB962C8B-B14F-4D97-AF65-F5344CB8AC3E}">
        <p14:creationId xmlns:p14="http://schemas.microsoft.com/office/powerpoint/2010/main" val="3701284788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rgbClr val="35353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2pPr>
      <a:lvl3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3pPr>
      <a:lvl4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4pPr>
      <a:lvl5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5pPr>
      <a:lvl6pPr marL="54864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6pPr>
      <a:lvl7pPr marL="109728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7pPr>
      <a:lvl8pPr marL="164592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8pPr>
      <a:lvl9pPr marL="219456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9pPr>
    </p:titleStyle>
    <p:bodyStyle>
      <a:lvl1pPr marL="219076" indent="-219076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•"/>
        <a:defRPr sz="2400">
          <a:solidFill>
            <a:srgbClr val="353535"/>
          </a:solidFill>
          <a:latin typeface="+mn-lt"/>
          <a:ea typeface="+mn-ea"/>
          <a:cs typeface="+mn-cs"/>
        </a:defRPr>
      </a:lvl1pPr>
      <a:lvl2pPr marL="752476" indent="-318136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–"/>
        <a:defRPr>
          <a:solidFill>
            <a:srgbClr val="353535"/>
          </a:solidFill>
          <a:latin typeface="+mn-lt"/>
        </a:defRPr>
      </a:lvl2pPr>
      <a:lvl3pPr marL="1181100" indent="-213360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•"/>
        <a:defRPr sz="1920">
          <a:solidFill>
            <a:srgbClr val="353535"/>
          </a:solidFill>
          <a:latin typeface="+mn-lt"/>
        </a:defRPr>
      </a:lvl3pPr>
      <a:lvl4pPr marL="1605916" indent="-209550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–"/>
        <a:defRPr sz="1680">
          <a:solidFill>
            <a:srgbClr val="353535"/>
          </a:solidFill>
          <a:latin typeface="+mn-lt"/>
        </a:defRPr>
      </a:lvl4pPr>
      <a:lvl5pPr marL="2047876" indent="-226696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»"/>
        <a:defRPr sz="1680">
          <a:solidFill>
            <a:srgbClr val="353535"/>
          </a:solidFill>
          <a:latin typeface="+mn-lt"/>
        </a:defRPr>
      </a:lvl5pPr>
      <a:lvl6pPr marL="259651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6pPr>
      <a:lvl7pPr marL="314515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7pPr>
      <a:lvl8pPr marL="369379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8pPr>
      <a:lvl9pPr marL="424243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emf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3.png"/><Relationship Id="rId7" Type="http://schemas.openxmlformats.org/officeDocument/2006/relationships/image" Target="../media/image9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3.png"/><Relationship Id="rId7" Type="http://schemas.openxmlformats.org/officeDocument/2006/relationships/image" Target="../media/image10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3.png"/><Relationship Id="rId7" Type="http://schemas.openxmlformats.org/officeDocument/2006/relationships/image" Target="../media/image1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3.png"/><Relationship Id="rId7" Type="http://schemas.openxmlformats.org/officeDocument/2006/relationships/image" Target="../media/image1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3.png"/><Relationship Id="rId7" Type="http://schemas.openxmlformats.org/officeDocument/2006/relationships/image" Target="../media/image1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7.png"/><Relationship Id="rId5" Type="http://schemas.openxmlformats.org/officeDocument/2006/relationships/image" Target="../media/image156.emf"/><Relationship Id="rId4" Type="http://schemas.openxmlformats.org/officeDocument/2006/relationships/image" Target="../media/image15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9.emf"/><Relationship Id="rId4" Type="http://schemas.openxmlformats.org/officeDocument/2006/relationships/image" Target="../media/image158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3.png"/><Relationship Id="rId7" Type="http://schemas.openxmlformats.org/officeDocument/2006/relationships/image" Target="../media/image16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3.png"/><Relationship Id="rId7" Type="http://schemas.openxmlformats.org/officeDocument/2006/relationships/image" Target="../media/image16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3.png"/><Relationship Id="rId7" Type="http://schemas.openxmlformats.org/officeDocument/2006/relationships/image" Target="../media/image17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3" Type="http://schemas.openxmlformats.org/officeDocument/2006/relationships/image" Target="../media/image3.png"/><Relationship Id="rId7" Type="http://schemas.openxmlformats.org/officeDocument/2006/relationships/image" Target="../media/image17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10" Type="http://schemas.openxmlformats.org/officeDocument/2006/relationships/image" Target="../media/image182.emf"/><Relationship Id="rId4" Type="http://schemas.openxmlformats.org/officeDocument/2006/relationships/image" Target="../media/image176.png"/><Relationship Id="rId9" Type="http://schemas.openxmlformats.org/officeDocument/2006/relationships/image" Target="../media/image18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3.png"/><Relationship Id="rId7" Type="http://schemas.openxmlformats.org/officeDocument/2006/relationships/image" Target="../media/image19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openxmlformats.org/officeDocument/2006/relationships/image" Target="../media/image3.png"/><Relationship Id="rId7" Type="http://schemas.openxmlformats.org/officeDocument/2006/relationships/image" Target="../media/image19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4.jpe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7" descr="Kuva, joka sisältää kohteen objekti, kello&#10;&#10;Kuvaus luotu, erittäin korkea luotettavuus">
            <a:extLst>
              <a:ext uri="{FF2B5EF4-FFF2-40B4-BE49-F238E27FC236}">
                <a16:creationId xmlns:a16="http://schemas.microsoft.com/office/drawing/2014/main" id="{340EB56F-6F8A-4B81-8AF0-2D96B10CE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891" y="271732"/>
            <a:ext cx="6048000" cy="1440000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A5636E59-ABC0-463F-90D2-6A61C8EEA4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539" y="4155141"/>
            <a:ext cx="7427608" cy="1400089"/>
          </a:xfrm>
        </p:spPr>
        <p:txBody>
          <a:bodyPr>
            <a:norm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МАЗИ И АКСЕССУАРЫ </a:t>
            </a:r>
            <a:br>
              <a:rPr lang="ru-RU" sz="4000" b="1" dirty="0" smtClean="0"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lang="ru-RU" sz="4000" b="1" dirty="0" smtClean="0"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20</a:t>
            </a:r>
            <a:r>
              <a:rPr lang="en-US" sz="4000" b="1" dirty="0" smtClean="0"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20</a:t>
            </a:r>
            <a:r>
              <a:rPr lang="ru-RU" sz="4000" b="1" dirty="0" smtClean="0"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-202</a:t>
            </a:r>
            <a:r>
              <a:rPr lang="en-US" sz="4000" b="1" dirty="0" smtClean="0"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fi-FI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66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E5BF865-F240-4B9D-B680-476613AE6E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3045897"/>
            <a:ext cx="4890247" cy="252118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EV-321-HPC</a:t>
            </a:r>
            <a:r>
              <a:rPr lang="ru-RU" sz="1600" b="1" dirty="0" smtClean="0">
                <a:latin typeface="Arial Narrow" panose="020B0606020202030204" pitchFamily="34" charset="0"/>
              </a:rPr>
              <a:t>		1 400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HP COLD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холодный порошок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-6°С до -12°С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EV-321-HPP</a:t>
            </a:r>
            <a:r>
              <a:rPr lang="ru-RU" sz="1600" b="1" dirty="0" smtClean="0">
                <a:latin typeface="Arial Narrow" panose="020B0606020202030204" pitchFamily="34" charset="0"/>
              </a:rPr>
              <a:t>		1 400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HP POLAR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холодный порошок 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-10°С до -25°С</a:t>
            </a:r>
          </a:p>
          <a:p>
            <a:pPr marL="0" lvl="0" indent="0" defTabSz="342946">
              <a:lnSpc>
                <a:spcPct val="150000"/>
              </a:lnSpc>
              <a:spcBef>
                <a:spcPts val="0"/>
              </a:spcBef>
              <a:buNone/>
            </a:pPr>
            <a:endParaRPr lang="en-US" sz="2000" cap="all" dirty="0">
              <a:latin typeface="AvenirNext LT Pro Bold" panose="020B0804020202020204" pitchFamily="34" charset="0"/>
            </a:endParaRPr>
          </a:p>
          <a:p>
            <a:pPr marL="0" lvl="0" indent="0" defTabSz="342946">
              <a:lnSpc>
                <a:spcPct val="150000"/>
              </a:lnSpc>
              <a:spcBef>
                <a:spcPts val="0"/>
              </a:spcBef>
              <a:buNone/>
            </a:pPr>
            <a:endParaRPr lang="en-US" sz="2000" cap="all" dirty="0">
              <a:latin typeface="AvenirNext LT Pro Bold" panose="020B0804020202020204" pitchFamily="34" charset="0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EE892451-1309-452C-B121-D165E8AE1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33C0907A-3331-4C71-A043-136F825C9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6" y="1685588"/>
            <a:ext cx="1676567" cy="3600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4E171313-33C5-4C49-AAC7-D8997EC66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045" y="2730820"/>
            <a:ext cx="1676567" cy="3600000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 Narrow" panose="020B0606020202030204" pitchFamily="34" charset="0"/>
              </a:rPr>
              <a:t>HP</a:t>
            </a:r>
            <a:r>
              <a:rPr lang="ru-RU" sz="2400" b="1" dirty="0">
                <a:latin typeface="Arial Narrow" panose="020B0606020202030204" pitchFamily="34" charset="0"/>
              </a:rPr>
              <a:t> </a:t>
            </a:r>
            <a:r>
              <a:rPr lang="ru-RU" sz="2400" b="1" dirty="0" smtClean="0">
                <a:latin typeface="Arial Narrow" panose="020B0606020202030204" pitchFamily="34" charset="0"/>
              </a:rPr>
              <a:t>ХОЛОДНЫЕ </a:t>
            </a:r>
            <a:r>
              <a:rPr lang="ru-RU" sz="2400" b="1" dirty="0">
                <a:latin typeface="Arial Narrow" panose="020B0606020202030204" pitchFamily="34" charset="0"/>
              </a:rPr>
              <a:t>ПОРОШКИ-ОТВЕРДИТЕЛИ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4459" y="661217"/>
            <a:ext cx="9601608" cy="862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Фторированные порошки-отвердители предназначены для условий, при которых снег обладает слишком высокими абразивными свойствами. Для старого снега и снега из пушек, особенно, когда снег замерзает после длительной оттепели и сильно кристаллизуется.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2926" y="6129311"/>
            <a:ext cx="33584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УПАКОВКА: </a:t>
            </a: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35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г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79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EE892451-1309-452C-B121-D165E8AE1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156447" y="1527526"/>
            <a:ext cx="4585447" cy="4545993"/>
            <a:chOff x="352926" y="1904042"/>
            <a:chExt cx="4413674" cy="4375698"/>
          </a:xfrm>
        </p:grpSpPr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F4A60FF5-E708-4EE3-8C8A-2000074D9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2926" y="1904042"/>
              <a:ext cx="990366" cy="2097246"/>
            </a:xfrm>
            <a:prstGeom prst="rect">
              <a:avLst/>
            </a:prstGeom>
          </p:spPr>
        </p:pic>
        <p:pic>
          <p:nvPicPr>
            <p:cNvPr id="8" name="Kuva 7">
              <a:extLst>
                <a:ext uri="{FF2B5EF4-FFF2-40B4-BE49-F238E27FC236}">
                  <a16:creationId xmlns:a16="http://schemas.microsoft.com/office/drawing/2014/main" id="{799D6258-DC63-4597-A547-55A1ED6B9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1748" y="1904044"/>
              <a:ext cx="990365" cy="2097244"/>
            </a:xfrm>
            <a:prstGeom prst="rect">
              <a:avLst/>
            </a:prstGeom>
          </p:spPr>
        </p:pic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AE0B38F3-07A5-46DA-A376-EACAFED23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76237" y="1937303"/>
              <a:ext cx="990363" cy="2107155"/>
            </a:xfrm>
            <a:prstGeom prst="rect">
              <a:avLst/>
            </a:prstGeom>
          </p:spPr>
        </p:pic>
        <p:pic>
          <p:nvPicPr>
            <p:cNvPr id="14" name="Kuva 13">
              <a:extLst>
                <a:ext uri="{FF2B5EF4-FFF2-40B4-BE49-F238E27FC236}">
                  <a16:creationId xmlns:a16="http://schemas.microsoft.com/office/drawing/2014/main" id="{E291075D-41A3-46E1-94AA-F9B1C519F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60098" y="4167591"/>
              <a:ext cx="990363" cy="2112149"/>
            </a:xfrm>
            <a:prstGeom prst="rect">
              <a:avLst/>
            </a:prstGeom>
          </p:spPr>
        </p:pic>
        <p:pic>
          <p:nvPicPr>
            <p:cNvPr id="15" name="Kuva 14">
              <a:extLst>
                <a:ext uri="{FF2B5EF4-FFF2-40B4-BE49-F238E27FC236}">
                  <a16:creationId xmlns:a16="http://schemas.microsoft.com/office/drawing/2014/main" id="{1CDF9898-AAD0-4E54-8D36-13B9E2C9A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2515" y="4167591"/>
              <a:ext cx="1011338" cy="2097245"/>
            </a:xfrm>
            <a:prstGeom prst="rect">
              <a:avLst/>
            </a:prstGeom>
          </p:spPr>
        </p:pic>
        <p:pic>
          <p:nvPicPr>
            <p:cNvPr id="16" name="Kuva 15">
              <a:extLst>
                <a:ext uri="{FF2B5EF4-FFF2-40B4-BE49-F238E27FC236}">
                  <a16:creationId xmlns:a16="http://schemas.microsoft.com/office/drawing/2014/main" id="{FCBC58BE-5799-453F-8941-A691EAA97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17047" y="4177557"/>
              <a:ext cx="990362" cy="2102183"/>
            </a:xfrm>
            <a:prstGeom prst="rect">
              <a:avLst/>
            </a:prstGeom>
          </p:spPr>
        </p:pic>
        <p:pic>
          <p:nvPicPr>
            <p:cNvPr id="5" name="Kuva 4">
              <a:extLst>
                <a:ext uri="{FF2B5EF4-FFF2-40B4-BE49-F238E27FC236}">
                  <a16:creationId xmlns:a16="http://schemas.microsoft.com/office/drawing/2014/main" id="{9F89F517-896C-4423-8FAB-4BC85CF63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3" t="13608" r="38070" b="2680"/>
            <a:stretch/>
          </p:blipFill>
          <p:spPr>
            <a:xfrm>
              <a:off x="2610570" y="1904042"/>
              <a:ext cx="1001085" cy="2088000"/>
            </a:xfrm>
            <a:prstGeom prst="rect">
              <a:avLst/>
            </a:prstGeom>
          </p:spPr>
        </p:pic>
      </p:grpSp>
      <p:sp>
        <p:nvSpPr>
          <p:cNvPr id="13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rial Narrow" panose="020B0606020202030204" pitchFamily="34" charset="0"/>
              </a:rPr>
              <a:t>SW </a:t>
            </a:r>
            <a:r>
              <a:rPr lang="ru-RU" sz="2400" b="1" dirty="0" smtClean="0">
                <a:latin typeface="Arial Narrow" panose="020B0606020202030204" pitchFamily="34" charset="0"/>
              </a:rPr>
              <a:t>СЕРВИСНЫЕ МАЗИ СКОЛЬЖЕНИЯ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4459" y="706599"/>
            <a:ext cx="9934074" cy="862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Базовые мази скольжения. Мази этой серии сделаны на основе высококачественных углеводородных парафинов и не содержат фторированных добавок. Хорошо подходят в качестве базовых парафинов, для грунтования лыж, как сервисные парафины.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45698" y="1578949"/>
            <a:ext cx="5205448" cy="4541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 WET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мазь скольжения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+10°С до -1°С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 MID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мазь скольжения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+0°С до -5°С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 COLD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мазь скольжения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-1°С до -10°С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 POLAR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мазь скольжения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-8°С до -25°С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 GRAPHITE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мазь скольжения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-1°С до -</a:t>
            </a: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25°С</a:t>
            </a:r>
          </a:p>
          <a:p>
            <a:pPr>
              <a:spcAft>
                <a:spcPts val="0"/>
              </a:spcAft>
            </a:pP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 </a:t>
            </a: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мазь скольжения для базовой </a:t>
            </a: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обработки</a:t>
            </a:r>
          </a:p>
          <a:p>
            <a:pPr>
              <a:spcAft>
                <a:spcPts val="0"/>
              </a:spcAft>
            </a:pPr>
            <a:endParaRPr lang="ru-RU" sz="1600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 </a:t>
            </a: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THERMOBOX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скольжения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базовой обработки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2926" y="6129311"/>
            <a:ext cx="33584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УПАКОВКА: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900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г	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2 800 руб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7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59" y="108537"/>
            <a:ext cx="8229600" cy="560742"/>
          </a:xfrm>
        </p:spPr>
        <p:txBody>
          <a:bodyPr>
            <a:normAutofit/>
          </a:bodyPr>
          <a:lstStyle/>
          <a:p>
            <a:r>
              <a:rPr lang="ru-RU" sz="2400" b="1" cap="all" dirty="0" smtClean="0">
                <a:latin typeface="Arial Narrow" panose="020B0606020202030204" pitchFamily="34" charset="0"/>
              </a:rPr>
              <a:t>Виды упаковки жидких продуктов</a:t>
            </a:r>
            <a:r>
              <a:rPr lang="en-US" sz="2400" b="1" cap="all" dirty="0" smtClean="0">
                <a:latin typeface="Arial Narrow" panose="020B0606020202030204" pitchFamily="34" charset="0"/>
              </a:rPr>
              <a:t> </a:t>
            </a:r>
            <a:r>
              <a:rPr lang="en-US" sz="2400" b="1" cap="all" dirty="0" err="1" smtClean="0">
                <a:latin typeface="Arial Narrow" panose="020B0606020202030204" pitchFamily="34" charset="0"/>
              </a:rPr>
              <a:t>vauhti</a:t>
            </a:r>
            <a:r>
              <a:rPr lang="ru-RU" sz="2400" b="1" cap="all" dirty="0" smtClean="0">
                <a:latin typeface="Arial Narrow" panose="020B0606020202030204" pitchFamily="34" charset="0"/>
              </a:rPr>
              <a:t> </a:t>
            </a:r>
            <a:endParaRPr lang="fi-FI" sz="2400" b="1" dirty="0">
              <a:latin typeface="Arial Narrow" panose="020B060602020203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B0A0E42-F92F-41FA-8337-9F8AFB5D2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22" y="843236"/>
            <a:ext cx="11951146" cy="5128309"/>
          </a:xfrm>
        </p:spPr>
        <p:txBody>
          <a:bodyPr/>
          <a:lstStyle/>
          <a:p>
            <a:pPr marL="171450" lvl="0" indent="-171450" defTabSz="685800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ru-RU" sz="1800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Надёжный пластиковый флакон с недоступностью открытия детьми. </a:t>
            </a:r>
            <a:endParaRPr lang="en-US" sz="1800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lvl="0" indent="-171450" defTabSz="685800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ru-RU" sz="1800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Губковый аппликатор 2-х типов и зауженный носик вместо спрея</a:t>
            </a:r>
            <a:endParaRPr lang="en-US" sz="1800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28650" lvl="1" indent="-285750" defTabSz="6858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Управляемое нанесение</a:t>
            </a:r>
            <a:endParaRPr lang="en-US" sz="1800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28650" lvl="1" indent="-285750" defTabSz="6858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Минимальный риск передозировки при нанесении и попадания излишек в воздух и окружающую среду</a:t>
            </a:r>
            <a:endParaRPr lang="en-US" sz="1800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28650" lvl="1" indent="-285750" defTabSz="6858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Губковый аппликатор даёт гарантированное покрытие всей зоны нанесения без пропусков</a:t>
            </a:r>
          </a:p>
          <a:p>
            <a:pPr marL="628650" lvl="1" indent="-285750" defTabSz="6858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Возможность очистки при многократном использовании</a:t>
            </a:r>
            <a:endParaRPr lang="en-US" sz="1800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lvl="0" indent="-171450" defTabSz="685800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ru-RU" sz="1800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Наклейка с информацией о продукции на 21 языке. Все тексты предупреждений и символы согласно международных требований от 2015 года</a:t>
            </a:r>
            <a:endParaRPr lang="en-US" sz="1800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5DF75DA-3363-40DC-A9A8-24036826AE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grpSp>
        <p:nvGrpSpPr>
          <p:cNvPr id="5" name="Ryhmä 4">
            <a:extLst>
              <a:ext uri="{FF2B5EF4-FFF2-40B4-BE49-F238E27FC236}">
                <a16:creationId xmlns:a16="http://schemas.microsoft.com/office/drawing/2014/main" id="{05711825-4949-4A79-A89B-CDE89B0ECAD5}"/>
              </a:ext>
            </a:extLst>
          </p:cNvPr>
          <p:cNvGrpSpPr/>
          <p:nvPr/>
        </p:nvGrpSpPr>
        <p:grpSpPr>
          <a:xfrm>
            <a:off x="6082315" y="3999058"/>
            <a:ext cx="5495396" cy="2289200"/>
            <a:chOff x="5095083" y="3463242"/>
            <a:chExt cx="3869405" cy="1484772"/>
          </a:xfrm>
        </p:grpSpPr>
        <p:pic>
          <p:nvPicPr>
            <p:cNvPr id="6" name="Grafik 1">
              <a:extLst>
                <a:ext uri="{FF2B5EF4-FFF2-40B4-BE49-F238E27FC236}">
                  <a16:creationId xmlns:a16="http://schemas.microsoft.com/office/drawing/2014/main" id="{ACCD743D-E01D-4EBA-875A-89E620738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5083" y="3463242"/>
              <a:ext cx="3869405" cy="1484772"/>
            </a:xfrm>
            <a:prstGeom prst="rect">
              <a:avLst/>
            </a:prstGeom>
          </p:spPr>
        </p:pic>
        <p:sp>
          <p:nvSpPr>
            <p:cNvPr id="7" name="Textfeld 2">
              <a:extLst>
                <a:ext uri="{FF2B5EF4-FFF2-40B4-BE49-F238E27FC236}">
                  <a16:creationId xmlns:a16="http://schemas.microsoft.com/office/drawing/2014/main" id="{E94558CA-E46A-406C-A5F8-C93BC88EC2F2}"/>
                </a:ext>
              </a:extLst>
            </p:cNvPr>
            <p:cNvSpPr txBox="1"/>
            <p:nvPr/>
          </p:nvSpPr>
          <p:spPr>
            <a:xfrm>
              <a:off x="5407127" y="4619470"/>
              <a:ext cx="3557361" cy="179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429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Аппликатор</a:t>
              </a:r>
              <a:r>
                <a:rPr kumimoji="0" lang="de-AT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de-A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        	</a:t>
              </a:r>
              <a:r>
                <a:rPr kumimoji="0" lang="ru-R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1200" b="1" noProof="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Аппликатор</a:t>
              </a:r>
              <a:r>
                <a:rPr kumimoji="0" lang="de-AT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de-A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             	</a:t>
              </a:r>
              <a:r>
                <a:rPr kumimoji="0" lang="ru-RU" sz="12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ru-R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Носик</a:t>
              </a:r>
              <a:endParaRPr kumimoji="0" lang="de-A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7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6">
            <a:extLst>
              <a:ext uri="{FF2B5EF4-FFF2-40B4-BE49-F238E27FC236}">
                <a16:creationId xmlns:a16="http://schemas.microsoft.com/office/drawing/2014/main" id="{26587D8D-414B-4954-A2FD-CE31043C96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5" r="22926"/>
          <a:stretch/>
        </p:blipFill>
        <p:spPr>
          <a:xfrm>
            <a:off x="-416860" y="934935"/>
            <a:ext cx="3124052" cy="542639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416860" y="961829"/>
            <a:ext cx="6858006" cy="5426398"/>
            <a:chOff x="-403413" y="961829"/>
            <a:chExt cx="6858006" cy="5426398"/>
          </a:xfrm>
        </p:grpSpPr>
        <p:pic>
          <p:nvPicPr>
            <p:cNvPr id="13" name="Kuva 9">
              <a:extLst>
                <a:ext uri="{FF2B5EF4-FFF2-40B4-BE49-F238E27FC236}">
                  <a16:creationId xmlns:a16="http://schemas.microsoft.com/office/drawing/2014/main" id="{EF1B237C-0E32-4961-80DF-9F7D712185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86" r="19995"/>
            <a:stretch/>
          </p:blipFill>
          <p:spPr>
            <a:xfrm>
              <a:off x="2400673" y="961829"/>
              <a:ext cx="3124052" cy="5426398"/>
            </a:xfrm>
            <a:prstGeom prst="rect">
              <a:avLst/>
            </a:prstGeom>
          </p:spPr>
        </p:pic>
        <p:pic>
          <p:nvPicPr>
            <p:cNvPr id="14" name="Kuva 14">
              <a:extLst>
                <a:ext uri="{FF2B5EF4-FFF2-40B4-BE49-F238E27FC236}">
                  <a16:creationId xmlns:a16="http://schemas.microsoft.com/office/drawing/2014/main" id="{E0BF4EA0-00E2-4DED-8669-3659E1EB83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12" r="30793"/>
            <a:stretch/>
          </p:blipFill>
          <p:spPr>
            <a:xfrm>
              <a:off x="1372157" y="961829"/>
              <a:ext cx="2171875" cy="5426398"/>
            </a:xfrm>
            <a:prstGeom prst="rect">
              <a:avLst/>
            </a:prstGeom>
          </p:spPr>
        </p:pic>
        <p:pic>
          <p:nvPicPr>
            <p:cNvPr id="15" name="Kuva 6">
              <a:extLst>
                <a:ext uri="{FF2B5EF4-FFF2-40B4-BE49-F238E27FC236}">
                  <a16:creationId xmlns:a16="http://schemas.microsoft.com/office/drawing/2014/main" id="{26587D8D-414B-4954-A2FD-CE31043C9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55" r="22926"/>
            <a:stretch/>
          </p:blipFill>
          <p:spPr>
            <a:xfrm>
              <a:off x="-403413" y="961829"/>
              <a:ext cx="3124052" cy="5426398"/>
            </a:xfrm>
            <a:prstGeom prst="rect">
              <a:avLst/>
            </a:prstGeom>
          </p:spPr>
        </p:pic>
        <p:pic>
          <p:nvPicPr>
            <p:cNvPr id="16" name="Kuva 12">
              <a:extLst>
                <a:ext uri="{FF2B5EF4-FFF2-40B4-BE49-F238E27FC236}">
                  <a16:creationId xmlns:a16="http://schemas.microsoft.com/office/drawing/2014/main" id="{04B31453-9EF7-4D91-B198-157435F57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4" r="26782"/>
            <a:stretch/>
          </p:blipFill>
          <p:spPr>
            <a:xfrm>
              <a:off x="3949403" y="961829"/>
              <a:ext cx="2505190" cy="5426398"/>
            </a:xfrm>
            <a:prstGeom prst="rect">
              <a:avLst/>
            </a:prstGeom>
          </p:spPr>
        </p:pic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057EA094-8C5B-4520-9846-D2F090D9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988"/>
            <a:ext cx="10515600" cy="1215249"/>
          </a:xfrm>
        </p:spPr>
        <p:txBody>
          <a:bodyPr>
            <a:normAutofit fontScale="90000"/>
          </a:bodyPr>
          <a:lstStyle/>
          <a:p>
            <a:r>
              <a:rPr lang="en-US" cap="all" dirty="0">
                <a:solidFill>
                  <a:srgbClr val="53082F"/>
                </a:solidFill>
              </a:rPr>
              <a:t/>
            </a:r>
            <a:br>
              <a:rPr lang="en-US" cap="all" dirty="0">
                <a:solidFill>
                  <a:srgbClr val="53082F"/>
                </a:solidFill>
              </a:rPr>
            </a:b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pic>
        <p:nvPicPr>
          <p:cNvPr id="5" name="Kuva 9">
            <a:extLst>
              <a:ext uri="{FF2B5EF4-FFF2-40B4-BE49-F238E27FC236}">
                <a16:creationId xmlns:a16="http://schemas.microsoft.com/office/drawing/2014/main" id="{EF1B237C-0E32-4961-80DF-9F7D712185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6" r="19995"/>
          <a:stretch/>
        </p:blipFill>
        <p:spPr>
          <a:xfrm>
            <a:off x="2387226" y="934935"/>
            <a:ext cx="3124052" cy="5426398"/>
          </a:xfrm>
          <a:prstGeom prst="rect">
            <a:avLst/>
          </a:prstGeom>
        </p:spPr>
      </p:pic>
      <p:pic>
        <p:nvPicPr>
          <p:cNvPr id="6" name="Kuva 14">
            <a:extLst>
              <a:ext uri="{FF2B5EF4-FFF2-40B4-BE49-F238E27FC236}">
                <a16:creationId xmlns:a16="http://schemas.microsoft.com/office/drawing/2014/main" id="{E0BF4EA0-00E2-4DED-8669-3659E1EB83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2" r="30793"/>
          <a:stretch/>
        </p:blipFill>
        <p:spPr>
          <a:xfrm>
            <a:off x="1358710" y="934935"/>
            <a:ext cx="2171875" cy="5426398"/>
          </a:xfrm>
          <a:prstGeom prst="rect">
            <a:avLst/>
          </a:prstGeom>
        </p:spPr>
      </p:pic>
      <p:pic>
        <p:nvPicPr>
          <p:cNvPr id="7" name="Kuva 13">
            <a:extLst>
              <a:ext uri="{FF2B5EF4-FFF2-40B4-BE49-F238E27FC236}">
                <a16:creationId xmlns:a16="http://schemas.microsoft.com/office/drawing/2014/main" id="{EE499E2A-0DB2-444D-B09F-A771501D69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all" dirty="0" smtClean="0">
                <a:latin typeface="Arial Narrow" panose="020B0606020202030204" pitchFamily="34" charset="0"/>
              </a:rPr>
              <a:t>RC SPEED </a:t>
            </a:r>
            <a:r>
              <a:rPr lang="ru-RU" sz="2400" b="1" cap="all" dirty="0" smtClean="0">
                <a:latin typeface="Arial Narrow" panose="020B0606020202030204" pitchFamily="34" charset="0"/>
              </a:rPr>
              <a:t>сверхвысокофтористые жидкие мази скольжения</a:t>
            </a:r>
            <a:endParaRPr lang="fi-FI" sz="2400" b="1" dirty="0"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2926" y="6080450"/>
            <a:ext cx="16610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</a:rPr>
              <a:t>УПАКОВКА: </a:t>
            </a:r>
            <a:r>
              <a:rPr lang="ru-RU" sz="1600" dirty="0">
                <a:latin typeface="Arial Narrow" panose="020B0606020202030204" pitchFamily="34" charset="0"/>
              </a:rPr>
              <a:t>80 мл</a:t>
            </a:r>
          </a:p>
        </p:txBody>
      </p:sp>
      <p:pic>
        <p:nvPicPr>
          <p:cNvPr id="11" name="Kuva 12">
            <a:extLst>
              <a:ext uri="{FF2B5EF4-FFF2-40B4-BE49-F238E27FC236}">
                <a16:creationId xmlns:a16="http://schemas.microsoft.com/office/drawing/2014/main" id="{04B31453-9EF7-4D91-B198-157435F572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4" r="26782"/>
          <a:stretch/>
        </p:blipFill>
        <p:spPr>
          <a:xfrm>
            <a:off x="3935956" y="934935"/>
            <a:ext cx="2505190" cy="5426398"/>
          </a:xfrm>
          <a:prstGeom prst="rect">
            <a:avLst/>
          </a:prstGeom>
        </p:spPr>
      </p:pic>
      <p:sp>
        <p:nvSpPr>
          <p:cNvPr id="17" name="Sisällön paikkamerkki 2">
            <a:extLst>
              <a:ext uri="{FF2B5EF4-FFF2-40B4-BE49-F238E27FC236}">
                <a16:creationId xmlns:a16="http://schemas.microsoft.com/office/drawing/2014/main" id="{F81F1E13-7B1A-4288-9EB7-468A2C5D5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04965" y="1281782"/>
            <a:ext cx="5832734" cy="495765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EV-341-LRCSW</a:t>
            </a:r>
            <a:r>
              <a:rPr lang="ru-RU" sz="1600" b="1" dirty="0" smtClean="0">
                <a:latin typeface="Arial Narrow" panose="020B0606020202030204" pitchFamily="34" charset="0"/>
              </a:rPr>
              <a:t>	3 500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RC SPEED WET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жидкая мазь скольжения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+10°С до -6°С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Для всех типов снега от мокрого при явном плюсе до влажного около нуля</a:t>
            </a:r>
            <a:r>
              <a:rPr lang="ru-RU" sz="1600" dirty="0" smtClean="0">
                <a:latin typeface="Arial Narrow" panose="020B0606020202030204" pitchFamily="34" charset="0"/>
              </a:rPr>
              <a:t>.</a:t>
            </a:r>
            <a:endParaRPr lang="en-US" sz="1600" dirty="0" smtClean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endParaRPr lang="en-US" sz="16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EV-341-LRCSM</a:t>
            </a:r>
            <a:r>
              <a:rPr lang="ru-RU" sz="1600" b="1" dirty="0" smtClean="0">
                <a:latin typeface="Arial Narrow" panose="020B0606020202030204" pitchFamily="34" charset="0"/>
              </a:rPr>
              <a:t>	3 500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RC SPEED MID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жидкая мазь скольжения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+2°С до -4°С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Для всех типов снега, особенно для свежего и влажного снега</a:t>
            </a:r>
            <a:r>
              <a:rPr lang="ru-RU" sz="1600" dirty="0" smtClean="0">
                <a:latin typeface="Arial Narrow" panose="020B0606020202030204" pitchFamily="34" charset="0"/>
              </a:rPr>
              <a:t>.</a:t>
            </a:r>
            <a:endParaRPr lang="en-US" sz="1600" dirty="0" smtClean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endParaRPr lang="ru-RU" sz="16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EV-341-LRCSC</a:t>
            </a:r>
            <a:r>
              <a:rPr lang="ru-RU" sz="1600" b="1" dirty="0" smtClean="0">
                <a:latin typeface="Arial Narrow" panose="020B0606020202030204" pitchFamily="34" charset="0"/>
              </a:rPr>
              <a:t>	3 500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RC SPEED COLD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жидкая мазь скольжения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-3°С до -15°С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Для всех типов снега в условиях отрицательных температур</a:t>
            </a:r>
            <a:r>
              <a:rPr lang="ru-RU" sz="1600" dirty="0" smtClean="0">
                <a:latin typeface="Arial Narrow" panose="020B0606020202030204" pitchFamily="34" charset="0"/>
              </a:rPr>
              <a:t>.</a:t>
            </a:r>
            <a:endParaRPr lang="en-US" sz="1600" dirty="0" smtClean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endParaRPr lang="ru-RU" sz="16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EV-341-LRCSLDR</a:t>
            </a:r>
            <a:r>
              <a:rPr lang="ru-RU" sz="1600" b="1" dirty="0" smtClean="0">
                <a:latin typeface="Arial Narrow" panose="020B0606020202030204" pitchFamily="34" charset="0"/>
              </a:rPr>
              <a:t>	3 800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RC SPEED LDR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жидкая мазь скольжения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+5°С до -10°С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Для всех типов </a:t>
            </a:r>
            <a:r>
              <a:rPr lang="ru-RU" sz="1600" dirty="0" smtClean="0">
                <a:latin typeface="Arial Narrow" panose="020B0606020202030204" pitchFamily="34" charset="0"/>
              </a:rPr>
              <a:t>снега, особенно для старого и искусственного снега</a:t>
            </a: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ru-RU" sz="1400" b="1" dirty="0" smtClean="0">
              <a:latin typeface="Arial Narrow" panose="020B0606020202030204" pitchFamily="34" charset="0"/>
            </a:endParaRPr>
          </a:p>
          <a:p>
            <a:endParaRPr lang="ru-RU" sz="1400" dirty="0">
              <a:latin typeface="Arial Narrow" panose="020B0606020202030204" pitchFamily="34" charset="0"/>
            </a:endParaRPr>
          </a:p>
          <a:p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385176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7EA094-8C5B-4520-9846-D2F090D9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988"/>
            <a:ext cx="10515600" cy="1215249"/>
          </a:xfrm>
        </p:spPr>
        <p:txBody>
          <a:bodyPr>
            <a:normAutofit fontScale="90000"/>
          </a:bodyPr>
          <a:lstStyle/>
          <a:p>
            <a:r>
              <a:rPr lang="en-US" cap="all" dirty="0">
                <a:solidFill>
                  <a:srgbClr val="53082F"/>
                </a:solidFill>
              </a:rPr>
              <a:t/>
            </a:r>
            <a:br>
              <a:rPr lang="en-US" cap="all" dirty="0">
                <a:solidFill>
                  <a:srgbClr val="53082F"/>
                </a:solidFill>
              </a:rPr>
            </a:b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F81F1E13-7B1A-4288-9EB7-468A2C5D5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04965" y="1281782"/>
            <a:ext cx="5832734" cy="4634923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EV-341-LUFW</a:t>
            </a:r>
            <a:r>
              <a:rPr lang="ru-RU" sz="1600" b="1" dirty="0" smtClean="0">
                <a:latin typeface="Arial Narrow" panose="020B0606020202030204" pitchFamily="34" charset="0"/>
              </a:rPr>
              <a:t>	2 900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UF WET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жидкая мазь скольжения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+10°С до -6°С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Для всех типов снега от мокрого при явном плюсе до влажного около нуля.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 Narrow" panose="020B0606020202030204" pitchFamily="34" charset="0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EV-341-LUFM</a:t>
            </a:r>
            <a:r>
              <a:rPr lang="ru-RU" sz="1600" b="1" dirty="0" smtClean="0">
                <a:latin typeface="Arial Narrow" panose="020B0606020202030204" pitchFamily="34" charset="0"/>
              </a:rPr>
              <a:t>	2 900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UF MID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жидкая мазь скольжения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+2°С до -4°С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Для всех типов снега, особенно для свежего и влажного </a:t>
            </a:r>
            <a:r>
              <a:rPr lang="ru-RU" sz="1600" dirty="0" smtClean="0">
                <a:latin typeface="Arial Narrow" panose="020B0606020202030204" pitchFamily="34" charset="0"/>
              </a:rPr>
              <a:t>снега.</a:t>
            </a:r>
          </a:p>
          <a:p>
            <a:pPr>
              <a:spcBef>
                <a:spcPts val="0"/>
              </a:spcBef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EV-341-LUFC</a:t>
            </a:r>
            <a:r>
              <a:rPr lang="ru-RU" sz="1600" b="1" dirty="0" smtClean="0">
                <a:latin typeface="Arial Narrow" panose="020B0606020202030204" pitchFamily="34" charset="0"/>
              </a:rPr>
              <a:t>	2 900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UF COLD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жидкая мазь скольжения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-3°С до -15°С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Для всех типов снега в условиях отрицательных температур</a:t>
            </a:r>
            <a:r>
              <a:rPr lang="ru-RU" sz="1600" dirty="0" smtClean="0">
                <a:latin typeface="Arial Narrow" panose="020B0606020202030204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EV-341-LUFLDR</a:t>
            </a:r>
            <a:r>
              <a:rPr lang="ru-RU" sz="1600" b="1" dirty="0" smtClean="0">
                <a:latin typeface="Arial Narrow" panose="020B0606020202030204" pitchFamily="34" charset="0"/>
              </a:rPr>
              <a:t>	</a:t>
            </a:r>
            <a:r>
              <a:rPr lang="en-US" sz="1600" b="1" dirty="0" smtClean="0">
                <a:latin typeface="Arial Narrow" panose="020B0606020202030204" pitchFamily="34" charset="0"/>
              </a:rPr>
              <a:t>3</a:t>
            </a:r>
            <a:r>
              <a:rPr lang="ru-RU" sz="1600" b="1" dirty="0" smtClean="0">
                <a:latin typeface="Arial Narrow" panose="020B0606020202030204" pitchFamily="34" charset="0"/>
              </a:rPr>
              <a:t> </a:t>
            </a:r>
            <a:r>
              <a:rPr lang="en-US" sz="1600" b="1" dirty="0" smtClean="0">
                <a:latin typeface="Arial Narrow" panose="020B0606020202030204" pitchFamily="34" charset="0"/>
              </a:rPr>
              <a:t>1</a:t>
            </a:r>
            <a:r>
              <a:rPr lang="ru-RU" sz="1600" b="1" dirty="0" smtClean="0">
                <a:latin typeface="Arial Narrow" panose="020B0606020202030204" pitchFamily="34" charset="0"/>
              </a:rPr>
              <a:t>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UF LDR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жидкая мазь скольжения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+5°С до -10°С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Для всех типов снега, особенно для старого и искусственного снега. Для гонок на длинные дистанции.</a:t>
            </a:r>
          </a:p>
          <a:p>
            <a:pPr marL="0" indent="0">
              <a:buNone/>
            </a:pPr>
            <a:endParaRPr lang="ru-RU" sz="1400" b="1" dirty="0" smtClean="0">
              <a:latin typeface="Arial Narrow" panose="020B0606020202030204" pitchFamily="34" charset="0"/>
            </a:endParaRPr>
          </a:p>
          <a:p>
            <a:endParaRPr lang="ru-RU" sz="3500" dirty="0">
              <a:latin typeface="Arial Narrow" panose="020B0606020202030204" pitchFamily="34" charset="0"/>
            </a:endParaRPr>
          </a:p>
          <a:p>
            <a:endParaRPr lang="fi-FI" sz="1800" dirty="0"/>
          </a:p>
        </p:txBody>
      </p:sp>
      <p:pic>
        <p:nvPicPr>
          <p:cNvPr id="6" name="Kuva 13">
            <a:extLst>
              <a:ext uri="{FF2B5EF4-FFF2-40B4-BE49-F238E27FC236}">
                <a16:creationId xmlns:a16="http://schemas.microsoft.com/office/drawing/2014/main" id="{EE499E2A-0DB2-444D-B09F-A771501D6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all" dirty="0" smtClean="0">
                <a:latin typeface="Arial Narrow" panose="020B0606020202030204" pitchFamily="34" charset="0"/>
              </a:rPr>
              <a:t>UF </a:t>
            </a:r>
            <a:r>
              <a:rPr lang="ru-RU" sz="2400" b="1" cap="all" dirty="0" smtClean="0">
                <a:latin typeface="Arial Narrow" panose="020B0606020202030204" pitchFamily="34" charset="0"/>
              </a:rPr>
              <a:t>ультравысокофтористые жидкие мази скольжения</a:t>
            </a:r>
            <a:endParaRPr lang="fi-FI" sz="2400" b="1" dirty="0">
              <a:latin typeface="Arial Narrow" panose="020B0606020202030204" pitchFamily="34" charset="0"/>
            </a:endParaRPr>
          </a:p>
        </p:txBody>
      </p:sp>
      <p:pic>
        <p:nvPicPr>
          <p:cNvPr id="8" name="Sisällön paikkamerkki 6">
            <a:extLst>
              <a:ext uri="{FF2B5EF4-FFF2-40B4-BE49-F238E27FC236}">
                <a16:creationId xmlns:a16="http://schemas.microsoft.com/office/drawing/2014/main" id="{DA3D6B4B-5E51-4FFF-B867-01E4FAED1C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2026" y="1549566"/>
            <a:ext cx="1177276" cy="4220079"/>
          </a:xfrm>
          <a:prstGeom prst="rect">
            <a:avLst/>
          </a:prstGeom>
        </p:spPr>
      </p:pic>
      <p:pic>
        <p:nvPicPr>
          <p:cNvPr id="9" name="Kuva 7">
            <a:extLst>
              <a:ext uri="{FF2B5EF4-FFF2-40B4-BE49-F238E27FC236}">
                <a16:creationId xmlns:a16="http://schemas.microsoft.com/office/drawing/2014/main" id="{8785785D-57C7-470F-B058-F64FB8F0E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388" y="1563266"/>
            <a:ext cx="1177276" cy="4226146"/>
          </a:xfrm>
          <a:prstGeom prst="rect">
            <a:avLst/>
          </a:prstGeom>
        </p:spPr>
      </p:pic>
      <p:pic>
        <p:nvPicPr>
          <p:cNvPr id="10" name="Kuva 8">
            <a:extLst>
              <a:ext uri="{FF2B5EF4-FFF2-40B4-BE49-F238E27FC236}">
                <a16:creationId xmlns:a16="http://schemas.microsoft.com/office/drawing/2014/main" id="{0F0270C7-A9D7-4EB9-9E01-9EB077B835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8062" y="1549567"/>
            <a:ext cx="1188174" cy="4246115"/>
          </a:xfrm>
          <a:prstGeom prst="rect">
            <a:avLst/>
          </a:prstGeom>
        </p:spPr>
      </p:pic>
      <p:pic>
        <p:nvPicPr>
          <p:cNvPr id="11" name="Kuva 9">
            <a:extLst>
              <a:ext uri="{FF2B5EF4-FFF2-40B4-BE49-F238E27FC236}">
                <a16:creationId xmlns:a16="http://schemas.microsoft.com/office/drawing/2014/main" id="{38D4B329-6951-4A94-90B7-2AFAE1B5FF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2820" y="1408414"/>
            <a:ext cx="1438350" cy="44948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2926" y="6080450"/>
            <a:ext cx="16610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</a:rPr>
              <a:t>УПАКОВКА: </a:t>
            </a:r>
            <a:r>
              <a:rPr lang="ru-RU" sz="1600" dirty="0">
                <a:latin typeface="Arial Narrow" panose="020B0606020202030204" pitchFamily="34" charset="0"/>
              </a:rPr>
              <a:t>80 мл</a:t>
            </a:r>
          </a:p>
        </p:txBody>
      </p:sp>
    </p:spTree>
    <p:extLst>
      <p:ext uri="{BB962C8B-B14F-4D97-AF65-F5344CB8AC3E}">
        <p14:creationId xmlns:p14="http://schemas.microsoft.com/office/powerpoint/2010/main" val="235522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7EA094-8C5B-4520-9846-D2F090D9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988"/>
            <a:ext cx="10515600" cy="1215249"/>
          </a:xfrm>
        </p:spPr>
        <p:txBody>
          <a:bodyPr>
            <a:normAutofit fontScale="90000"/>
          </a:bodyPr>
          <a:lstStyle/>
          <a:p>
            <a:r>
              <a:rPr lang="en-US" cap="all" dirty="0">
                <a:solidFill>
                  <a:srgbClr val="53082F"/>
                </a:solidFill>
              </a:rPr>
              <a:t/>
            </a:r>
            <a:br>
              <a:rPr lang="en-US" cap="all" dirty="0">
                <a:solidFill>
                  <a:srgbClr val="53082F"/>
                </a:solidFill>
              </a:rPr>
            </a:b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F81F1E13-7B1A-4288-9EB7-468A2C5D5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04965" y="1283273"/>
            <a:ext cx="5832734" cy="538734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EV-341-QHFW</a:t>
            </a:r>
            <a:r>
              <a:rPr lang="ru-RU" sz="1600" b="1" dirty="0" smtClean="0">
                <a:latin typeface="Arial Narrow" panose="020B0606020202030204" pitchFamily="34" charset="0"/>
              </a:rPr>
              <a:t>	1 500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latin typeface="Arial Narrow" panose="020B0606020202030204" pitchFamily="34" charset="0"/>
              </a:rPr>
              <a:t>HF WET</a:t>
            </a:r>
            <a:r>
              <a:rPr lang="ru-RU" sz="1600" b="1" dirty="0" smtClean="0">
                <a:latin typeface="Arial Narrow" panose="020B0606020202030204" pitchFamily="34" charset="0"/>
              </a:rPr>
              <a:t> </a:t>
            </a:r>
            <a:r>
              <a:rPr lang="ru-RU" sz="1600" dirty="0" smtClean="0">
                <a:latin typeface="Arial Narrow" panose="020B0606020202030204" pitchFamily="34" charset="0"/>
              </a:rPr>
              <a:t>жидкая мазь скольжения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latin typeface="Arial Narrow" panose="020B0606020202030204" pitchFamily="34" charset="0"/>
              </a:rPr>
              <a:t>Температурный </a:t>
            </a:r>
            <a:r>
              <a:rPr lang="ru-RU" sz="1600" dirty="0">
                <a:latin typeface="Arial Narrow" panose="020B0606020202030204" pitchFamily="34" charset="0"/>
              </a:rPr>
              <a:t>диапазон от +10°С до -1°С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Для всех типов снега от мокрого при явном плюсе до влажного около нуля.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 Narrow" panose="020B0606020202030204" pitchFamily="34" charset="0"/>
              </a:rPr>
              <a:t> </a:t>
            </a:r>
            <a:endParaRPr lang="ru-RU" sz="16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EV-341-QHFM</a:t>
            </a:r>
            <a:r>
              <a:rPr lang="ru-RU" sz="1600" b="1" dirty="0" smtClean="0">
                <a:latin typeface="Arial Narrow" panose="020B0606020202030204" pitchFamily="34" charset="0"/>
              </a:rPr>
              <a:t>	1 500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HF MID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жидкая мазь скольжения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+1°С до -8°С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Для всех типов влажного снега</a:t>
            </a:r>
            <a:r>
              <a:rPr lang="ru-RU" sz="1600" dirty="0" smtClean="0">
                <a:latin typeface="Arial Narrow" panose="020B0606020202030204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EV-341-QHFC</a:t>
            </a:r>
            <a:r>
              <a:rPr lang="ru-RU" sz="1600" b="1" dirty="0" smtClean="0">
                <a:latin typeface="Arial Narrow" panose="020B0606020202030204" pitchFamily="34" charset="0"/>
              </a:rPr>
              <a:t>	1 500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HF COLD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жидкая мазь скольжения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-2°С до -15°С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Для отрицательных температур и мелкозернистого снега</a:t>
            </a:r>
            <a:r>
              <a:rPr lang="ru-RU" sz="1600" dirty="0" smtClean="0">
                <a:latin typeface="Arial Narrow" panose="020B0606020202030204" pitchFamily="34" charset="0"/>
              </a:rPr>
              <a:t>.</a:t>
            </a:r>
            <a:endParaRPr lang="ru-RU" sz="1600" dirty="0">
              <a:latin typeface="Arial Narrow" panose="020B0606020202030204" pitchFamily="34" charset="0"/>
            </a:endParaRPr>
          </a:p>
          <a:p>
            <a:endParaRPr lang="fi-FI" sz="1800" dirty="0"/>
          </a:p>
        </p:txBody>
      </p:sp>
      <p:pic>
        <p:nvPicPr>
          <p:cNvPr id="6" name="Kuva 13">
            <a:extLst>
              <a:ext uri="{FF2B5EF4-FFF2-40B4-BE49-F238E27FC236}">
                <a16:creationId xmlns:a16="http://schemas.microsoft.com/office/drawing/2014/main" id="{EE499E2A-0DB2-444D-B09F-A771501D6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all" dirty="0" smtClean="0">
                <a:latin typeface="Arial Narrow" panose="020B0606020202030204" pitchFamily="34" charset="0"/>
              </a:rPr>
              <a:t>HF </a:t>
            </a:r>
            <a:r>
              <a:rPr lang="ru-RU" sz="2400" b="1" cap="all" dirty="0" smtClean="0">
                <a:latin typeface="Arial Narrow" panose="020B0606020202030204" pitchFamily="34" charset="0"/>
              </a:rPr>
              <a:t>высокофтористые жидкие мази скольжения</a:t>
            </a:r>
            <a:endParaRPr lang="fi-FI" sz="2400" b="1" dirty="0">
              <a:latin typeface="Arial Narrow" panose="020B0606020202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68988" y="1380477"/>
            <a:ext cx="4866536" cy="4614353"/>
            <a:chOff x="368988" y="1380477"/>
            <a:chExt cx="4866536" cy="4614353"/>
          </a:xfrm>
        </p:grpSpPr>
        <p:pic>
          <p:nvPicPr>
            <p:cNvPr id="9" name="Kuva 10">
              <a:extLst>
                <a:ext uri="{FF2B5EF4-FFF2-40B4-BE49-F238E27FC236}">
                  <a16:creationId xmlns:a16="http://schemas.microsoft.com/office/drawing/2014/main" id="{79159E70-CA8B-4F1C-A4AF-EC2F9C4E1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988" y="1380477"/>
              <a:ext cx="1474005" cy="4606266"/>
            </a:xfrm>
            <a:prstGeom prst="rect">
              <a:avLst/>
            </a:prstGeom>
          </p:spPr>
        </p:pic>
        <p:pic>
          <p:nvPicPr>
            <p:cNvPr id="10" name="Kuva 14">
              <a:extLst>
                <a:ext uri="{FF2B5EF4-FFF2-40B4-BE49-F238E27FC236}">
                  <a16:creationId xmlns:a16="http://schemas.microsoft.com/office/drawing/2014/main" id="{6D9940EC-2033-4ED9-85F5-DF589CBAA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541" y="1380477"/>
              <a:ext cx="1472983" cy="460626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373" y="1380477"/>
              <a:ext cx="1476593" cy="4614353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352926" y="6080450"/>
            <a:ext cx="16610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</a:rPr>
              <a:t>УПАКОВКА: </a:t>
            </a:r>
            <a:r>
              <a:rPr lang="ru-RU" sz="1600" dirty="0">
                <a:latin typeface="Arial Narrow" panose="020B0606020202030204" pitchFamily="34" charset="0"/>
              </a:rPr>
              <a:t>80 мл</a:t>
            </a:r>
          </a:p>
        </p:txBody>
      </p:sp>
    </p:spTree>
    <p:extLst>
      <p:ext uri="{BB962C8B-B14F-4D97-AF65-F5344CB8AC3E}">
        <p14:creationId xmlns:p14="http://schemas.microsoft.com/office/powerpoint/2010/main" val="47423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7EA094-8C5B-4520-9846-D2F090D9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988"/>
            <a:ext cx="10515600" cy="1215249"/>
          </a:xfrm>
        </p:spPr>
        <p:txBody>
          <a:bodyPr>
            <a:normAutofit fontScale="90000"/>
          </a:bodyPr>
          <a:lstStyle/>
          <a:p>
            <a:r>
              <a:rPr lang="en-US" cap="all" dirty="0">
                <a:solidFill>
                  <a:srgbClr val="53082F"/>
                </a:solidFill>
              </a:rPr>
              <a:t/>
            </a:r>
            <a:br>
              <a:rPr lang="en-US" cap="all" dirty="0">
                <a:solidFill>
                  <a:srgbClr val="53082F"/>
                </a:solidFill>
              </a:rPr>
            </a:b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F81F1E13-7B1A-4288-9EB7-468A2C5D5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04965" y="1269826"/>
            <a:ext cx="5832734" cy="538734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EV-341-QLFW</a:t>
            </a:r>
            <a:r>
              <a:rPr lang="ru-RU" sz="1600" b="1" dirty="0" smtClean="0">
                <a:latin typeface="Arial Narrow" panose="020B0606020202030204" pitchFamily="34" charset="0"/>
              </a:rPr>
              <a:t>	750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LF WET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жидкая мазь скольжения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+10°С до -1°С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Для всех типов снега от мокрого при явном плюсе до влажного около нуля.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 Narrow" panose="020B0606020202030204" pitchFamily="34" charset="0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EV-341-QLFM</a:t>
            </a:r>
            <a:r>
              <a:rPr lang="ru-RU" sz="1600" b="1" dirty="0" smtClean="0">
                <a:latin typeface="Arial Narrow" panose="020B0606020202030204" pitchFamily="34" charset="0"/>
              </a:rPr>
              <a:t>	750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LF MID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жидкая мазь скольжения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+1°С до -8°С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Для всех типов снега, особенно для свежего и влажного снега</a:t>
            </a:r>
            <a:r>
              <a:rPr lang="ru-RU" sz="1600" dirty="0" smtClean="0">
                <a:latin typeface="Arial Narrow" panose="020B0606020202030204" pitchFamily="34" charset="0"/>
              </a:rPr>
              <a:t>.</a:t>
            </a:r>
            <a:endParaRPr lang="en-US" sz="1600" dirty="0" smtClean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EV-341-QLFP</a:t>
            </a:r>
            <a:r>
              <a:rPr lang="en-US" sz="1600" b="1" dirty="0" smtClean="0">
                <a:latin typeface="Arial Narrow" panose="020B0606020202030204" pitchFamily="34" charset="0"/>
              </a:rPr>
              <a:t>	750 </a:t>
            </a:r>
            <a:r>
              <a:rPr lang="ru-RU" sz="1600" b="1" dirty="0" smtClean="0">
                <a:latin typeface="Arial Narrow" panose="020B0606020202030204" pitchFamily="34" charset="0"/>
              </a:rPr>
              <a:t>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LF POLAR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жидкая мазь скольжения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-2°С до -20°С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Для всех типов снега в условиях отрицательных температур</a:t>
            </a:r>
            <a:r>
              <a:rPr lang="ru-RU" sz="1600" dirty="0" smtClean="0">
                <a:latin typeface="Arial Narrow" panose="020B0606020202030204" pitchFamily="34" charset="0"/>
              </a:rPr>
              <a:t>.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pic>
        <p:nvPicPr>
          <p:cNvPr id="6" name="Kuva 13">
            <a:extLst>
              <a:ext uri="{FF2B5EF4-FFF2-40B4-BE49-F238E27FC236}">
                <a16:creationId xmlns:a16="http://schemas.microsoft.com/office/drawing/2014/main" id="{EE499E2A-0DB2-444D-B09F-A771501D6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all" dirty="0" smtClean="0">
                <a:latin typeface="Arial Narrow" panose="020B0606020202030204" pitchFamily="34" charset="0"/>
              </a:rPr>
              <a:t>LF </a:t>
            </a:r>
            <a:r>
              <a:rPr lang="ru-RU" sz="2400" b="1" cap="all" dirty="0" smtClean="0">
                <a:latin typeface="Arial Narrow" panose="020B0606020202030204" pitchFamily="34" charset="0"/>
              </a:rPr>
              <a:t>низкофтористые жидкие мази скольжения</a:t>
            </a:r>
            <a:endParaRPr lang="fi-FI" sz="2400" b="1" dirty="0">
              <a:latin typeface="Arial Narrow" panose="020B0606020202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4818" y="1380477"/>
            <a:ext cx="4742125" cy="4606266"/>
            <a:chOff x="344818" y="1380477"/>
            <a:chExt cx="4742125" cy="4606266"/>
          </a:xfrm>
        </p:grpSpPr>
        <p:pic>
          <p:nvPicPr>
            <p:cNvPr id="9" name="Kuva 16" descr="Kuva, joka sisältää kohteen sisä, pullo, istuminen, keltainen&#10;&#10;Kuvaus luotu, korkea luotettavuus">
              <a:extLst>
                <a:ext uri="{FF2B5EF4-FFF2-40B4-BE49-F238E27FC236}">
                  <a16:creationId xmlns:a16="http://schemas.microsoft.com/office/drawing/2014/main" id="{F368D1B7-2583-4F4F-BF25-ED4B58435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18" y="1380477"/>
              <a:ext cx="1472983" cy="4606266"/>
            </a:xfrm>
            <a:prstGeom prst="rect">
              <a:avLst/>
            </a:prstGeom>
          </p:spPr>
        </p:pic>
        <p:pic>
          <p:nvPicPr>
            <p:cNvPr id="10" name="Kuva 17" descr="Kuva, joka sisältää kohteen sisä, istuminen&#10;&#10;Kuvaus luotu, korkea luotettavuus">
              <a:extLst>
                <a:ext uri="{FF2B5EF4-FFF2-40B4-BE49-F238E27FC236}">
                  <a16:creationId xmlns:a16="http://schemas.microsoft.com/office/drawing/2014/main" id="{8F161BD9-7F8C-4538-A3EA-44403FB42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7788" y="1380477"/>
              <a:ext cx="1472983" cy="4606266"/>
            </a:xfrm>
            <a:prstGeom prst="rect">
              <a:avLst/>
            </a:prstGeom>
          </p:spPr>
        </p:pic>
        <p:pic>
          <p:nvPicPr>
            <p:cNvPr id="11" name="Kuva 18" descr="Kuva, joka sisältää kohteen sisä, vihreä, pullo, istuminen&#10;&#10;Kuvaus luotu, erittäin korkea luotettavuus">
              <a:extLst>
                <a:ext uri="{FF2B5EF4-FFF2-40B4-BE49-F238E27FC236}">
                  <a16:creationId xmlns:a16="http://schemas.microsoft.com/office/drawing/2014/main" id="{3E40F00D-AE34-4613-98AD-CF4ED96EF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3960" y="1380477"/>
              <a:ext cx="1472983" cy="4606266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352926" y="6080450"/>
            <a:ext cx="16610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</a:rPr>
              <a:t>УПАКОВКА: </a:t>
            </a:r>
            <a:r>
              <a:rPr lang="ru-RU" sz="1600" dirty="0">
                <a:latin typeface="Arial Narrow" panose="020B0606020202030204" pitchFamily="34" charset="0"/>
              </a:rPr>
              <a:t>80 мл</a:t>
            </a:r>
          </a:p>
        </p:txBody>
      </p:sp>
    </p:spTree>
    <p:extLst>
      <p:ext uri="{BB962C8B-B14F-4D97-AF65-F5344CB8AC3E}">
        <p14:creationId xmlns:p14="http://schemas.microsoft.com/office/powerpoint/2010/main" val="141997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867B3474-6405-405F-80C6-9406BFB190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3B5E0E9B-FC10-48F5-8345-8F5A973B06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39" r="27079"/>
          <a:stretch/>
        </p:blipFill>
        <p:spPr>
          <a:xfrm>
            <a:off x="258792" y="770136"/>
            <a:ext cx="7285008" cy="4373097"/>
          </a:xfrm>
          <a:prstGeom prst="rect">
            <a:avLst/>
          </a:prstGeom>
          <a:effectLst>
            <a:softEdge rad="355600"/>
          </a:effectLst>
        </p:spPr>
      </p:pic>
      <p:pic>
        <p:nvPicPr>
          <p:cNvPr id="6" name="Sisällön paikkamerkki 5" descr="Kuva, joka sisältää kohteen henkilö, pitäminen, musiikki, punainen&#10;&#10;Kuvaus luotu, korkea luotettavuus">
            <a:extLst>
              <a:ext uri="{FF2B5EF4-FFF2-40B4-BE49-F238E27FC236}">
                <a16:creationId xmlns:a16="http://schemas.microsoft.com/office/drawing/2014/main" id="{7A349AE6-E17F-4154-BAF5-BBFEB36871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17" y="2393577"/>
            <a:ext cx="6238883" cy="4158694"/>
          </a:xfrm>
          <a:prstGeom prst="rect">
            <a:avLst/>
          </a:prstGeom>
          <a:effectLst>
            <a:softEdge rad="355600"/>
          </a:effectLst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33938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atin typeface="Arial Narrow" panose="020B0606020202030204" pitchFamily="34" charset="0"/>
              </a:rPr>
              <a:t>ПРОДУКЦИЯ ДЛЯ ЛЫЖ С НАСЕЧКАМИ, </a:t>
            </a:r>
            <a:r>
              <a:rPr lang="en-US" b="1" dirty="0">
                <a:latin typeface="Arial Narrow" panose="020B0606020202030204" pitchFamily="34" charset="0"/>
              </a:rPr>
              <a:t>ZERO</a:t>
            </a:r>
            <a:r>
              <a:rPr lang="ru-RU" b="1" dirty="0">
                <a:latin typeface="Arial Narrow" panose="020B0606020202030204" pitchFamily="34" charset="0"/>
              </a:rPr>
              <a:t>+ И ЛЫЖ С КАМУСОМ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95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235281-12D2-41EE-9737-DE4FD274EF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4459" y="786017"/>
            <a:ext cx="11445820" cy="86612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Arial Narrow" panose="020B0606020202030204" pitchFamily="34" charset="0"/>
              </a:rPr>
              <a:t>Уникальные </a:t>
            </a:r>
            <a:r>
              <a:rPr lang="ru-RU" sz="1600" dirty="0">
                <a:latin typeface="Arial Narrow" panose="020B0606020202030204" pitchFamily="34" charset="0"/>
              </a:rPr>
              <a:t>составы не содержат алифатических и ароматических углеводородных растворителей, которые даже в малой концентрации растворяют клей, на котором держатся камусы. </a:t>
            </a:r>
            <a:r>
              <a:rPr lang="ru-RU" sz="1600" dirty="0" smtClean="0">
                <a:latin typeface="Arial Narrow" panose="020B0606020202030204" pitchFamily="34" charset="0"/>
              </a:rPr>
              <a:t>Регулярная </a:t>
            </a:r>
            <a:r>
              <a:rPr lang="ru-RU" sz="1600" dirty="0">
                <a:latin typeface="Arial Narrow" panose="020B0606020202030204" pitchFamily="34" charset="0"/>
              </a:rPr>
              <a:t>очистка и уход за камусом гарантируют его функциональность и продлевают срок службы лыж с камусом. </a:t>
            </a:r>
            <a:endParaRPr lang="fi-FI" sz="16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45883C4-C781-44EB-A0C6-3E9F164CA9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C3087627-F918-4FB8-B930-CD3D007D25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90347" y="1606371"/>
            <a:ext cx="1392428" cy="435133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52926" y="133938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sz="2400" b="1" dirty="0"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2926" y="6080450"/>
            <a:ext cx="16610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</a:rPr>
              <a:t>УПАКОВКА: </a:t>
            </a:r>
            <a:r>
              <a:rPr lang="ru-RU" sz="1600" dirty="0">
                <a:latin typeface="Arial Narrow" panose="020B0606020202030204" pitchFamily="34" charset="0"/>
              </a:rPr>
              <a:t>80 мл</a:t>
            </a:r>
          </a:p>
        </p:txBody>
      </p:sp>
      <p:pic>
        <p:nvPicPr>
          <p:cNvPr id="11" name="Kuva 6">
            <a:extLst>
              <a:ext uri="{FF2B5EF4-FFF2-40B4-BE49-F238E27FC236}">
                <a16:creationId xmlns:a16="http://schemas.microsoft.com/office/drawing/2014/main" id="{6CBA9D69-257A-45FF-9DF9-CEF708D61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603" y="1602324"/>
            <a:ext cx="1392768" cy="4352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102883" y="1982605"/>
            <a:ext cx="42572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 Narrow" panose="020B0606020202030204" pitchFamily="34" charset="0"/>
              </a:rPr>
              <a:t>EV-341-QSC</a:t>
            </a:r>
            <a:r>
              <a:rPr lang="ru-RU" sz="1600" b="1" dirty="0">
                <a:latin typeface="Arial Narrow" panose="020B0606020202030204" pitchFamily="34" charset="0"/>
              </a:rPr>
              <a:t>	800 руб.</a:t>
            </a:r>
          </a:p>
          <a:p>
            <a:r>
              <a:rPr lang="en-US" sz="1600" b="1" dirty="0">
                <a:latin typeface="Arial Narrow" panose="020B0606020202030204" pitchFamily="34" charset="0"/>
              </a:rPr>
              <a:t>SKIN CLEANER </a:t>
            </a:r>
            <a:r>
              <a:rPr lang="ru-RU" sz="1600" dirty="0">
                <a:latin typeface="Arial Narrow" panose="020B0606020202030204" pitchFamily="34" charset="0"/>
              </a:rPr>
              <a:t>эмульсия для очистки камуса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 Narrow" panose="020B0606020202030204" pitchFamily="34" charset="0"/>
              </a:rPr>
              <a:t>Уникальный состав очищает камус от загрязнений</a:t>
            </a:r>
            <a:r>
              <a:rPr lang="ru-RU" sz="1400" dirty="0">
                <a:latin typeface="Arial Narrow" panose="020B0606020202030204" pitchFamily="34" charset="0"/>
              </a:rPr>
              <a:t>.</a:t>
            </a:r>
          </a:p>
          <a:p>
            <a:endParaRPr lang="ru-RU" sz="1600" dirty="0" smtClean="0">
              <a:latin typeface="Arial Narrow" panose="020B0606020202030204" pitchFamily="34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</a:rPr>
              <a:t>EV-341-QHFSC</a:t>
            </a:r>
            <a:r>
              <a:rPr lang="ru-RU" sz="1600" b="1" dirty="0" smtClean="0">
                <a:latin typeface="Arial Narrow" panose="020B0606020202030204" pitchFamily="34" charset="0"/>
              </a:rPr>
              <a:t>	1 500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r>
              <a:rPr lang="en-US" sz="1600" b="1" dirty="0">
                <a:latin typeface="Arial Narrow" panose="020B0606020202030204" pitchFamily="34" charset="0"/>
              </a:rPr>
              <a:t>HF SKIN CARE RED </a:t>
            </a:r>
            <a:r>
              <a:rPr lang="ru-RU" sz="1600" dirty="0">
                <a:latin typeface="Arial Narrow" panose="020B0606020202030204" pitchFamily="34" charset="0"/>
              </a:rPr>
              <a:t>эмульсия для лыж с камусом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+10°С до -</a:t>
            </a:r>
            <a:r>
              <a:rPr lang="ru-RU" sz="1600" dirty="0" smtClean="0">
                <a:latin typeface="Arial Narrow" panose="020B0606020202030204" pitchFamily="34" charset="0"/>
              </a:rPr>
              <a:t>5°С</a:t>
            </a:r>
          </a:p>
          <a:p>
            <a:endParaRPr lang="ru-RU" sz="1600" dirty="0">
              <a:latin typeface="Arial Narrow" panose="020B0606020202030204" pitchFamily="34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</a:rPr>
              <a:t>EV-341-QHFSCB</a:t>
            </a:r>
            <a:r>
              <a:rPr lang="ru-RU" sz="1600" b="1" dirty="0" smtClean="0">
                <a:latin typeface="Arial Narrow" panose="020B0606020202030204" pitchFamily="34" charset="0"/>
              </a:rPr>
              <a:t>	1 500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r>
              <a:rPr lang="en-US" sz="1600" b="1" dirty="0">
                <a:latin typeface="Arial Narrow" panose="020B0606020202030204" pitchFamily="34" charset="0"/>
              </a:rPr>
              <a:t>HF SKIN CARE BLUE </a:t>
            </a:r>
            <a:r>
              <a:rPr lang="ru-RU" sz="1600" dirty="0">
                <a:latin typeface="Arial Narrow" panose="020B0606020202030204" pitchFamily="34" charset="0"/>
              </a:rPr>
              <a:t>эмульсия для лыж с камусом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-2°С до -</a:t>
            </a:r>
            <a:r>
              <a:rPr lang="ru-RU" sz="1600" dirty="0" smtClean="0">
                <a:latin typeface="Arial Narrow" panose="020B0606020202030204" pitchFamily="34" charset="0"/>
              </a:rPr>
              <a:t>20°С.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pic>
        <p:nvPicPr>
          <p:cNvPr id="13" name="Kuva 6">
            <a:extLst>
              <a:ext uri="{FF2B5EF4-FFF2-40B4-BE49-F238E27FC236}">
                <a16:creationId xmlns:a16="http://schemas.microsoft.com/office/drawing/2014/main" id="{43EC6DA3-4BC9-4308-B2C9-CB3687EBD7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199" y="1602324"/>
            <a:ext cx="1392768" cy="4352400"/>
          </a:xfrm>
          <a:prstGeom prst="rect">
            <a:avLst/>
          </a:prstGeom>
        </p:spPr>
      </p:pic>
      <p:sp>
        <p:nvSpPr>
          <p:cNvPr id="15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2534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Arial Narrow" panose="020B0606020202030204" pitchFamily="34" charset="0"/>
              </a:rPr>
              <a:t>ПРОДУКЦИЯ </a:t>
            </a:r>
            <a:r>
              <a:rPr lang="ru-RU" sz="2400" b="1" dirty="0" smtClean="0">
                <a:latin typeface="Arial Narrow" panose="020B0606020202030204" pitchFamily="34" charset="0"/>
              </a:rPr>
              <a:t>ДЛЯ ЛЫЖ </a:t>
            </a:r>
            <a:r>
              <a:rPr lang="ru-RU" sz="2400" b="1" dirty="0">
                <a:latin typeface="Arial Narrow" panose="020B0606020202030204" pitchFamily="34" charset="0"/>
              </a:rPr>
              <a:t>С КАМУСОМ</a:t>
            </a:r>
            <a:endParaRPr lang="ru-RU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8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F45883C4-C781-44EB-A0C6-3E9F164CA9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sp>
        <p:nvSpPr>
          <p:cNvPr id="18" name="Sisällön paikkamerkki 2">
            <a:extLst>
              <a:ext uri="{FF2B5EF4-FFF2-40B4-BE49-F238E27FC236}">
                <a16:creationId xmlns:a16="http://schemas.microsoft.com/office/drawing/2014/main" id="{9AF099A8-7F1B-446B-BA58-D3554D62DB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09956" y="1284063"/>
            <a:ext cx="5881531" cy="400063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EV-341-LCGCZ</a:t>
            </a:r>
            <a:r>
              <a:rPr lang="ru-RU" sz="1600" b="1" dirty="0" smtClean="0">
                <a:latin typeface="Arial Narrow" panose="020B0606020202030204" pitchFamily="34" charset="0"/>
              </a:rPr>
              <a:t>	700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CLEAN</a:t>
            </a:r>
            <a:r>
              <a:rPr lang="ru-RU" sz="1600" b="1" dirty="0">
                <a:latin typeface="Arial Narrow" panose="020B0606020202030204" pitchFamily="34" charset="0"/>
              </a:rPr>
              <a:t> &amp; </a:t>
            </a:r>
            <a:r>
              <a:rPr lang="en-US" sz="1600" b="1" dirty="0">
                <a:latin typeface="Arial Narrow" panose="020B0606020202030204" pitchFamily="34" charset="0"/>
              </a:rPr>
              <a:t>GLIDE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эмульсия для лыж с насечками и лыж Zero+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+10°С до -1°С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Уникальный состав для очистки лыж с насечками и лыж </a:t>
            </a:r>
            <a:r>
              <a:rPr lang="en-US" sz="1600" dirty="0">
                <a:latin typeface="Arial Narrow" panose="020B0606020202030204" pitchFamily="34" charset="0"/>
              </a:rPr>
              <a:t>Zero</a:t>
            </a:r>
            <a:r>
              <a:rPr lang="ru-RU" sz="1600" dirty="0">
                <a:latin typeface="Arial Narrow" panose="020B0606020202030204" pitchFamily="34" charset="0"/>
              </a:rPr>
              <a:t>+. Всегда используется когда снег мокрый и грязный. </a:t>
            </a:r>
            <a:r>
              <a:rPr lang="ru-RU" sz="1600" dirty="0" smtClean="0">
                <a:latin typeface="Arial Narrow" panose="020B0606020202030204" pitchFamily="34" charset="0"/>
              </a:rPr>
              <a:t>Можно </a:t>
            </a:r>
            <a:r>
              <a:rPr lang="ru-RU" sz="1600" dirty="0">
                <a:latin typeface="Arial Narrow" panose="020B0606020202030204" pitchFamily="34" charset="0"/>
              </a:rPr>
              <a:t>наносить по всей скользящей </a:t>
            </a:r>
            <a:r>
              <a:rPr lang="ru-RU" sz="1600" dirty="0" smtClean="0">
                <a:latin typeface="Arial Narrow" panose="020B0606020202030204" pitchFamily="34" charset="0"/>
              </a:rPr>
              <a:t>поверхности </a:t>
            </a:r>
            <a:r>
              <a:rPr lang="ru-RU" sz="1600" dirty="0">
                <a:latin typeface="Arial Narrow" panose="020B0606020202030204" pitchFamily="34" charset="0"/>
              </a:rPr>
              <a:t>лыж для улучшения скольжения</a:t>
            </a:r>
            <a:r>
              <a:rPr lang="ru-RU" sz="1600" dirty="0" smtClean="0">
                <a:latin typeface="Arial Narrow" panose="020B0606020202030204" pitchFamily="34" charset="0"/>
              </a:rPr>
              <a:t>.</a:t>
            </a:r>
          </a:p>
          <a:p>
            <a:pPr>
              <a:spcBef>
                <a:spcPts val="0"/>
              </a:spcBef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EV-341-LAICZ</a:t>
            </a:r>
            <a:r>
              <a:rPr lang="ru-RU" sz="1600" b="1" dirty="0" smtClean="0">
                <a:latin typeface="Arial Narrow" panose="020B0606020202030204" pitchFamily="34" charset="0"/>
              </a:rPr>
              <a:t>	700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ANTI</a:t>
            </a:r>
            <a:r>
              <a:rPr lang="ru-RU" sz="1600" b="1" dirty="0">
                <a:latin typeface="Arial Narrow" panose="020B0606020202030204" pitchFamily="34" charset="0"/>
              </a:rPr>
              <a:t>-</a:t>
            </a:r>
            <a:r>
              <a:rPr lang="en-US" sz="1600" b="1" dirty="0">
                <a:latin typeface="Arial Narrow" panose="020B0606020202030204" pitchFamily="34" charset="0"/>
              </a:rPr>
              <a:t>ICE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эмульсия для лыж с насечками и лыж Zero+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+2°С до -5°С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Препятствует обледенению колодки. Всегда используется когда свежий, влажный снег при переходных температурах в районе 0°С</a:t>
            </a:r>
            <a:r>
              <a:rPr lang="ru-RU" sz="1600" dirty="0" smtClean="0">
                <a:latin typeface="Arial Narrow" panose="020B0606020202030204" pitchFamily="34" charset="0"/>
              </a:rPr>
              <a:t>.</a:t>
            </a:r>
          </a:p>
          <a:p>
            <a:pPr>
              <a:spcBef>
                <a:spcPts val="0"/>
              </a:spcBef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EV-341-LGGCZ</a:t>
            </a:r>
            <a:r>
              <a:rPr lang="ru-RU" sz="1600" b="1" dirty="0" smtClean="0">
                <a:latin typeface="Arial Narrow" panose="020B0606020202030204" pitchFamily="34" charset="0"/>
              </a:rPr>
              <a:t>	700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GRIP</a:t>
            </a:r>
            <a:r>
              <a:rPr lang="ru-RU" sz="1600" b="1" dirty="0">
                <a:latin typeface="Arial Narrow" panose="020B0606020202030204" pitchFamily="34" charset="0"/>
              </a:rPr>
              <a:t> &amp; </a:t>
            </a:r>
            <a:r>
              <a:rPr lang="en-US" sz="1600" b="1" dirty="0">
                <a:latin typeface="Arial Narrow" panose="020B0606020202030204" pitchFamily="34" charset="0"/>
              </a:rPr>
              <a:t>GLIDE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эмульсия для лыж с насечками и лыж Zero+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-2°С до -20°С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Обеспечивает держание и скольжение в холодных погодных условиях.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9E3A5031-4552-4AED-A64A-E6E20FF905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51" y="1522325"/>
            <a:ext cx="1381440" cy="4320000"/>
          </a:xfrm>
          <a:prstGeom prst="rect">
            <a:avLst/>
          </a:prstGeom>
        </p:spPr>
      </p:pic>
      <p:pic>
        <p:nvPicPr>
          <p:cNvPr id="11" name="Kuva 10" descr="Kuva, joka sisältää kohteen hygieniatarvikkeet, sisä&#10;&#10;Kuvaus luotu, korkea luotettavuus">
            <a:extLst>
              <a:ext uri="{FF2B5EF4-FFF2-40B4-BE49-F238E27FC236}">
                <a16:creationId xmlns:a16="http://schemas.microsoft.com/office/drawing/2014/main" id="{A4DE1E6F-0325-40C1-BE18-AE34E0A2AB5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52" y="1536715"/>
            <a:ext cx="1381440" cy="4320000"/>
          </a:xfrm>
          <a:prstGeom prst="rect">
            <a:avLst/>
          </a:prstGeom>
        </p:spPr>
      </p:pic>
      <p:pic>
        <p:nvPicPr>
          <p:cNvPr id="19" name="Kuva 18" descr="Kuva, joka sisältää kohteen pullo&#10;&#10;Kuvaus luotu, korkea luotettavuus">
            <a:extLst>
              <a:ext uri="{FF2B5EF4-FFF2-40B4-BE49-F238E27FC236}">
                <a16:creationId xmlns:a16="http://schemas.microsoft.com/office/drawing/2014/main" id="{40B910B2-07FE-404E-9425-234FD0AE8C8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819" y="1536715"/>
            <a:ext cx="1381440" cy="4320000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0070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Arial Narrow" panose="020B0606020202030204" pitchFamily="34" charset="0"/>
              </a:rPr>
              <a:t>ПРОДУКЦИЯ ДЛЯ ЛЫЖ С </a:t>
            </a:r>
            <a:r>
              <a:rPr lang="ru-RU" sz="2400" b="1" dirty="0" smtClean="0">
                <a:latin typeface="Arial Narrow" panose="020B0606020202030204" pitchFamily="34" charset="0"/>
              </a:rPr>
              <a:t>НАСЕЧКАМИ И ЛЫЖ </a:t>
            </a:r>
            <a:r>
              <a:rPr lang="en-US" sz="2400" b="1" dirty="0" smtClean="0">
                <a:latin typeface="Arial Narrow" panose="020B0606020202030204" pitchFamily="34" charset="0"/>
              </a:rPr>
              <a:t>ZERO</a:t>
            </a:r>
            <a:r>
              <a:rPr lang="ru-RU" sz="2400" b="1" dirty="0">
                <a:latin typeface="Arial Narrow" panose="020B0606020202030204" pitchFamily="34" charset="0"/>
              </a:rPr>
              <a:t>+ 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2926" y="6080450"/>
            <a:ext cx="16610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</a:rPr>
              <a:t>УПАКОВКА: </a:t>
            </a:r>
            <a:r>
              <a:rPr lang="ru-RU" sz="1600" dirty="0">
                <a:latin typeface="Arial Narrow" panose="020B0606020202030204" pitchFamily="34" charset="0"/>
              </a:rPr>
              <a:t>80 мл</a:t>
            </a:r>
          </a:p>
        </p:txBody>
      </p:sp>
    </p:spTree>
    <p:extLst>
      <p:ext uri="{BB962C8B-B14F-4D97-AF65-F5344CB8AC3E}">
        <p14:creationId xmlns:p14="http://schemas.microsoft.com/office/powerpoint/2010/main" val="400412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E5BF865-F240-4B9D-B680-476613AE6E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7770" y="2003608"/>
            <a:ext cx="5167164" cy="442408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EV-320-FCPW</a:t>
            </a:r>
            <a:r>
              <a:rPr lang="ru-RU" sz="1600" b="1" dirty="0" smtClean="0">
                <a:latin typeface="Arial Narrow" panose="020B0606020202030204" pitchFamily="34" charset="0"/>
              </a:rPr>
              <a:t>	7 800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FC WET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порошок 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+10°С до -</a:t>
            </a:r>
            <a:r>
              <a:rPr lang="ru-RU" sz="1600" dirty="0" smtClean="0">
                <a:latin typeface="Arial Narrow" panose="020B0606020202030204" pitchFamily="34" charset="0"/>
              </a:rPr>
              <a:t>3°С</a:t>
            </a:r>
          </a:p>
          <a:p>
            <a:pPr>
              <a:spcBef>
                <a:spcPts val="0"/>
              </a:spcBef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EV-320-FCPM</a:t>
            </a:r>
            <a:r>
              <a:rPr lang="ru-RU" sz="1600" b="1" dirty="0" smtClean="0">
                <a:latin typeface="Arial Narrow" panose="020B0606020202030204" pitchFamily="34" charset="0"/>
              </a:rPr>
              <a:t>	7 800 руб.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latin typeface="Arial Narrow" panose="020B0606020202030204" pitchFamily="34" charset="0"/>
              </a:rPr>
              <a:t>FC </a:t>
            </a:r>
            <a:r>
              <a:rPr lang="en-US" sz="1600" b="1" dirty="0">
                <a:latin typeface="Arial Narrow" panose="020B0606020202030204" pitchFamily="34" charset="0"/>
              </a:rPr>
              <a:t>MID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порошок 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+0°С до -</a:t>
            </a:r>
            <a:r>
              <a:rPr lang="ru-RU" sz="1600" dirty="0" smtClean="0">
                <a:latin typeface="Arial Narrow" panose="020B0606020202030204" pitchFamily="34" charset="0"/>
              </a:rPr>
              <a:t>6°С</a:t>
            </a:r>
          </a:p>
          <a:p>
            <a:pPr>
              <a:spcBef>
                <a:spcPts val="0"/>
              </a:spcBef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EV-320-FCPC</a:t>
            </a:r>
            <a:r>
              <a:rPr lang="ru-RU" sz="1600" b="1" dirty="0" smtClean="0">
                <a:latin typeface="Arial Narrow" panose="020B0606020202030204" pitchFamily="34" charset="0"/>
              </a:rPr>
              <a:t>	7 800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FC COLD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порошок 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-6°С до -</a:t>
            </a:r>
            <a:r>
              <a:rPr lang="ru-RU" sz="1600" dirty="0" smtClean="0">
                <a:latin typeface="Arial Narrow" panose="020B0606020202030204" pitchFamily="34" charset="0"/>
              </a:rPr>
              <a:t>20°С</a:t>
            </a:r>
          </a:p>
          <a:p>
            <a:pPr>
              <a:spcBef>
                <a:spcPts val="0"/>
              </a:spcBef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EV-320-FCPLDR</a:t>
            </a:r>
            <a:r>
              <a:rPr lang="ru-RU" sz="1600" b="1" dirty="0" smtClean="0">
                <a:latin typeface="Arial Narrow" panose="020B0606020202030204" pitchFamily="34" charset="0"/>
              </a:rPr>
              <a:t>	8 500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FC LDR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порошок 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+5°С до -20°С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EE892451-1309-452C-B121-D165E8AE1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sp>
        <p:nvSpPr>
          <p:cNvPr id="31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rial Narrow" panose="020B0606020202030204" pitchFamily="34" charset="0"/>
              </a:rPr>
              <a:t>FC </a:t>
            </a:r>
            <a:r>
              <a:rPr lang="ru-RU" sz="2400" b="1" dirty="0" smtClean="0">
                <a:latin typeface="Arial Narrow" panose="020B0606020202030204" pitchFamily="34" charset="0"/>
              </a:rPr>
              <a:t>100% ФТОРУГЛЕРОД</a:t>
            </a:r>
            <a:r>
              <a:rPr lang="en-US" sz="2400" b="1" dirty="0" smtClean="0">
                <a:latin typeface="Arial Narrow" panose="020B0606020202030204" pitchFamily="34" charset="0"/>
              </a:rPr>
              <a:t> -</a:t>
            </a:r>
            <a:r>
              <a:rPr lang="ru-RU" sz="2400" b="1" dirty="0" smtClean="0">
                <a:latin typeface="Arial Narrow" panose="020B0606020202030204" pitchFamily="34" charset="0"/>
              </a:rPr>
              <a:t> ПОРОШКИ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41611" y="896078"/>
            <a:ext cx="4130282" cy="5644417"/>
            <a:chOff x="541611" y="983158"/>
            <a:chExt cx="4130282" cy="5644417"/>
          </a:xfrm>
        </p:grpSpPr>
        <p:pic>
          <p:nvPicPr>
            <p:cNvPr id="18" name="Kuva 17">
              <a:extLst>
                <a:ext uri="{FF2B5EF4-FFF2-40B4-BE49-F238E27FC236}">
                  <a16:creationId xmlns:a16="http://schemas.microsoft.com/office/drawing/2014/main" id="{CBEDB960-B370-4CCD-AC09-F1E70434D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11" y="989103"/>
              <a:ext cx="1983439" cy="2757655"/>
            </a:xfrm>
            <a:prstGeom prst="rect">
              <a:avLst/>
            </a:prstGeom>
          </p:spPr>
        </p:pic>
        <p:pic>
          <p:nvPicPr>
            <p:cNvPr id="32" name="Kuva 12">
              <a:extLst>
                <a:ext uri="{FF2B5EF4-FFF2-40B4-BE49-F238E27FC236}">
                  <a16:creationId xmlns:a16="http://schemas.microsoft.com/office/drawing/2014/main" id="{751D0FE1-DD26-4F05-940F-F1F85314B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1670" y="983158"/>
              <a:ext cx="1835819" cy="2763600"/>
            </a:xfrm>
            <a:prstGeom prst="rect">
              <a:avLst/>
            </a:prstGeom>
          </p:spPr>
        </p:pic>
        <p:pic>
          <p:nvPicPr>
            <p:cNvPr id="33" name="Kuva 21">
              <a:extLst>
                <a:ext uri="{FF2B5EF4-FFF2-40B4-BE49-F238E27FC236}">
                  <a16:creationId xmlns:a16="http://schemas.microsoft.com/office/drawing/2014/main" id="{EE556DBA-91FE-477E-8844-1B3295F74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11" y="3928195"/>
              <a:ext cx="1964985" cy="2699380"/>
            </a:xfrm>
            <a:prstGeom prst="rect">
              <a:avLst/>
            </a:prstGeom>
          </p:spPr>
        </p:pic>
        <p:pic>
          <p:nvPicPr>
            <p:cNvPr id="34" name="Kuva 27">
              <a:extLst>
                <a:ext uri="{FF2B5EF4-FFF2-40B4-BE49-F238E27FC236}">
                  <a16:creationId xmlns:a16="http://schemas.microsoft.com/office/drawing/2014/main" id="{A0BB8849-E775-4B77-9A2C-A6FC831F0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264" y="3888648"/>
              <a:ext cx="1864629" cy="2738927"/>
            </a:xfrm>
            <a:prstGeom prst="rect">
              <a:avLst/>
            </a:prstGeom>
          </p:spPr>
        </p:pic>
      </p:grpSp>
      <p:sp>
        <p:nvSpPr>
          <p:cNvPr id="35" name="Rectangle 34"/>
          <p:cNvSpPr/>
          <p:nvPr/>
        </p:nvSpPr>
        <p:spPr>
          <a:xfrm>
            <a:off x="1918587" y="3593948"/>
            <a:ext cx="15087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</a:rPr>
              <a:t>УПАКОВКА: </a:t>
            </a:r>
            <a:r>
              <a:rPr lang="ru-RU" sz="1600" dirty="0">
                <a:latin typeface="Arial Narrow" panose="020B0606020202030204" pitchFamily="34" charset="0"/>
              </a:rPr>
              <a:t>3</a:t>
            </a:r>
            <a:r>
              <a:rPr lang="ru-RU" sz="1600" dirty="0" smtClean="0">
                <a:latin typeface="Arial Narrow" panose="020B0606020202030204" pitchFamily="34" charset="0"/>
              </a:rPr>
              <a:t>0 г</a:t>
            </a:r>
            <a:endParaRPr lang="ru-RU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11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779560-E4D4-4050-AFD4-9E735923BD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09033" y="1274484"/>
            <a:ext cx="5181600" cy="259827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EV-313-FCZ</a:t>
            </a:r>
            <a:r>
              <a:rPr lang="ru-RU" sz="1600" b="1" dirty="0" smtClean="0">
                <a:latin typeface="Arial Narrow" panose="020B0606020202030204" pitchFamily="34" charset="0"/>
              </a:rPr>
              <a:t>		5 000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FC ANTI</a:t>
            </a:r>
            <a:r>
              <a:rPr lang="ru-RU" sz="1600" b="1" dirty="0">
                <a:latin typeface="Arial Narrow" panose="020B0606020202030204" pitchFamily="34" charset="0"/>
              </a:rPr>
              <a:t>-</a:t>
            </a:r>
            <a:r>
              <a:rPr lang="en-US" sz="1600" b="1" dirty="0">
                <a:latin typeface="Arial Narrow" panose="020B0606020202030204" pitchFamily="34" charset="0"/>
              </a:rPr>
              <a:t>ICE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эмульсия для лыж </a:t>
            </a:r>
            <a:r>
              <a:rPr lang="en-US" sz="1600" dirty="0">
                <a:latin typeface="Arial Narrow" panose="020B0606020202030204" pitchFamily="34" charset="0"/>
              </a:rPr>
              <a:t>Zero</a:t>
            </a:r>
            <a:r>
              <a:rPr lang="ru-RU" sz="1600" dirty="0">
                <a:latin typeface="Arial Narrow" panose="020B0606020202030204" pitchFamily="34" charset="0"/>
              </a:rPr>
              <a:t>+ и лыж с насечками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latin typeface="Arial Narrow" panose="020B0606020202030204" pitchFamily="34" charset="0"/>
              </a:rPr>
              <a:t>100% фторуглерод со специальными добавками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latin typeface="Arial Narrow" panose="020B0606020202030204" pitchFamily="34" charset="0"/>
              </a:rPr>
              <a:t>Температурный </a:t>
            </a:r>
            <a:r>
              <a:rPr lang="ru-RU" sz="1600" dirty="0">
                <a:latin typeface="Arial Narrow" panose="020B0606020202030204" pitchFamily="34" charset="0"/>
              </a:rPr>
              <a:t>диапазон от +2°С до -5°С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Эффективное средство против обледенения. Можно использовать для нанесения на мази </a:t>
            </a:r>
            <a:r>
              <a:rPr lang="ru-RU" sz="1600" dirty="0" smtClean="0">
                <a:latin typeface="Arial Narrow" panose="020B0606020202030204" pitchFamily="34" charset="0"/>
              </a:rPr>
              <a:t>держания </a:t>
            </a:r>
            <a:r>
              <a:rPr lang="ru-RU" sz="1600" dirty="0">
                <a:latin typeface="Arial Narrow" panose="020B0606020202030204" pitchFamily="34" charset="0"/>
              </a:rPr>
              <a:t>и клистеры, чтобы «добавить скольжения» и предотвратить обледенение колодки в сложных погодных условиях. Часто используется на соревнованиях</a:t>
            </a:r>
            <a:r>
              <a:rPr lang="ru-RU" sz="1600" dirty="0" smtClean="0">
                <a:latin typeface="Arial Narrow" panose="020B0606020202030204" pitchFamily="34" charset="0"/>
              </a:rPr>
              <a:t>.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D1824D3-D985-4FCE-9C41-89EFA73664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grpSp>
        <p:nvGrpSpPr>
          <p:cNvPr id="6" name="Ryhmä 5">
            <a:extLst>
              <a:ext uri="{FF2B5EF4-FFF2-40B4-BE49-F238E27FC236}">
                <a16:creationId xmlns:a16="http://schemas.microsoft.com/office/drawing/2014/main" id="{743FB23A-4699-4B62-8B2E-BC9F8E5E3F71}"/>
              </a:ext>
            </a:extLst>
          </p:cNvPr>
          <p:cNvGrpSpPr/>
          <p:nvPr/>
        </p:nvGrpSpPr>
        <p:grpSpPr>
          <a:xfrm>
            <a:off x="1172861" y="1686569"/>
            <a:ext cx="1215636" cy="3798863"/>
            <a:chOff x="3580295" y="1979350"/>
            <a:chExt cx="894646" cy="2829711"/>
          </a:xfrm>
        </p:grpSpPr>
        <p:pic>
          <p:nvPicPr>
            <p:cNvPr id="7" name="Picture 3" descr="313_FCZ.png">
              <a:extLst>
                <a:ext uri="{FF2B5EF4-FFF2-40B4-BE49-F238E27FC236}">
                  <a16:creationId xmlns:a16="http://schemas.microsoft.com/office/drawing/2014/main" id="{DD051AEF-2FED-4C27-9D39-7DE714D53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393"/>
            <a:stretch/>
          </p:blipFill>
          <p:spPr>
            <a:xfrm>
              <a:off x="3580295" y="1979350"/>
              <a:ext cx="890621" cy="866629"/>
            </a:xfrm>
            <a:prstGeom prst="rect">
              <a:avLst/>
            </a:prstGeom>
          </p:spPr>
        </p:pic>
        <p:pic>
          <p:nvPicPr>
            <p:cNvPr id="8" name="Kuva 7">
              <a:extLst>
                <a:ext uri="{FF2B5EF4-FFF2-40B4-BE49-F238E27FC236}">
                  <a16:creationId xmlns:a16="http://schemas.microsoft.com/office/drawing/2014/main" id="{5F7DFD1F-9E4B-4036-905D-EB46DC317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45"/>
            <a:stretch/>
          </p:blipFill>
          <p:spPr>
            <a:xfrm>
              <a:off x="3581112" y="2847975"/>
              <a:ext cx="893829" cy="1961086"/>
            </a:xfrm>
            <a:prstGeom prst="rect">
              <a:avLst/>
            </a:prstGeom>
          </p:spPr>
        </p:pic>
      </p:grpSp>
      <p:sp>
        <p:nvSpPr>
          <p:cNvPr id="9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Arial Narrow" panose="020B0606020202030204" pitchFamily="34" charset="0"/>
              </a:rPr>
              <a:t>ПРОДУКЦИЯ ДЛЯ ЛЫЖ С НАСЕЧКАМИ, </a:t>
            </a:r>
            <a:r>
              <a:rPr lang="en-US" sz="2400" b="1" dirty="0">
                <a:latin typeface="Arial Narrow" panose="020B0606020202030204" pitchFamily="34" charset="0"/>
              </a:rPr>
              <a:t>ZERO</a:t>
            </a:r>
            <a:r>
              <a:rPr lang="ru-RU" sz="2400" b="1" dirty="0">
                <a:latin typeface="Arial Narrow" panose="020B0606020202030204" pitchFamily="34" charset="0"/>
              </a:rPr>
              <a:t>+ 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2926" y="6080450"/>
            <a:ext cx="22092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</a:rPr>
              <a:t>УПАКОВКА: </a:t>
            </a:r>
            <a:r>
              <a:rPr lang="ru-RU" sz="1600" dirty="0">
                <a:latin typeface="Arial Narrow" panose="020B0606020202030204" pitchFamily="34" charset="0"/>
              </a:rPr>
              <a:t>5</a:t>
            </a:r>
            <a:r>
              <a:rPr lang="ru-RU" sz="1600" dirty="0" smtClean="0">
                <a:latin typeface="Arial Narrow" panose="020B0606020202030204" pitchFamily="34" charset="0"/>
              </a:rPr>
              <a:t>0 мл, спрей</a:t>
            </a:r>
            <a:endParaRPr lang="ru-RU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9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09DDFE-167F-46DA-A933-81E724E1E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04" y="725631"/>
            <a:ext cx="8627038" cy="871387"/>
          </a:xfrm>
        </p:spPr>
        <p:txBody>
          <a:bodyPr>
            <a:noAutofit/>
          </a:bodyPr>
          <a:lstStyle/>
          <a:p>
            <a:r>
              <a:rPr lang="ru-RU" sz="1800" dirty="0">
                <a:latin typeface="Arial Narrow" panose="020B0606020202030204" pitchFamily="34" charset="0"/>
              </a:rPr>
              <a:t>Жидкие мази держания быстрого нанесения работают для всех типов снега. Легкое и простое нанесение без использования инструментов. С помощью аппликатора вы получаете тонкий и ровный слой держащей мази под колодкой. Просто нанесите и дайте тщательно высохнуть.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E06E6C-0538-4F2D-B2A3-D3C847A1E7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02992" y="1997411"/>
            <a:ext cx="5704846" cy="401809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EV-341-LGSBAS</a:t>
            </a:r>
            <a:r>
              <a:rPr lang="ru-RU" sz="1600" b="1" dirty="0" smtClean="0">
                <a:latin typeface="Arial Narrow" panose="020B0606020202030204" pitchFamily="34" charset="0"/>
              </a:rPr>
              <a:t>	750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GS BASE SUPER </a:t>
            </a:r>
            <a:r>
              <a:rPr lang="ru-RU" sz="1600" dirty="0">
                <a:latin typeface="Arial Narrow" panose="020B0606020202030204" pitchFamily="34" charset="0"/>
              </a:rPr>
              <a:t>жидкая грунтовая мазь держания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Используется ак грунтовая мазь под все мази держания. Повышает износостойкость последующих слоёв мази.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 Narrow" panose="020B0606020202030204" pitchFamily="34" charset="0"/>
              </a:rPr>
              <a:t> </a:t>
            </a:r>
            <a:endParaRPr lang="ru-RU" sz="16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EV-341-LGSV</a:t>
            </a:r>
            <a:r>
              <a:rPr lang="ru-RU" sz="1600" b="1" dirty="0" smtClean="0">
                <a:latin typeface="Arial Narrow" panose="020B0606020202030204" pitchFamily="34" charset="0"/>
              </a:rPr>
              <a:t>	750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GS VIOLET </a:t>
            </a:r>
            <a:r>
              <a:rPr lang="ru-RU" sz="1600" dirty="0">
                <a:latin typeface="Arial Narrow" panose="020B0606020202030204" pitchFamily="34" charset="0"/>
              </a:rPr>
              <a:t>жидкая мазь держания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-1°С до -7°С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Мазь держания для свежего и мелкозернистого натурального снега для холодных погодных условий.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EV-341-LGSC</a:t>
            </a:r>
            <a:r>
              <a:rPr lang="ru-RU" sz="1600" b="1" dirty="0" smtClean="0">
                <a:latin typeface="Arial Narrow" panose="020B0606020202030204" pitchFamily="34" charset="0"/>
              </a:rPr>
              <a:t>	750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GS CARROT </a:t>
            </a:r>
            <a:r>
              <a:rPr lang="ru-RU" sz="1600" dirty="0">
                <a:latin typeface="Arial Narrow" panose="020B0606020202030204" pitchFamily="34" charset="0"/>
              </a:rPr>
              <a:t>жидкая мазь держания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-2°С до -20°С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Мазь держания для холодных погодных условий, особенно для старого и искусственного снега.</a:t>
            </a:r>
          </a:p>
          <a:p>
            <a:pPr marL="0" indent="0">
              <a:buNone/>
            </a:pPr>
            <a:endParaRPr lang="ru-RU" sz="1400" dirty="0">
              <a:latin typeface="Arial Narrow" panose="020B0606020202030204" pitchFamily="34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38ED913-3CA9-4D66-AEAF-8A18F489B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sp>
        <p:nvSpPr>
          <p:cNvPr id="18" name="Otsikko 1">
            <a:extLst>
              <a:ext uri="{FF2B5EF4-FFF2-40B4-BE49-F238E27FC236}">
                <a16:creationId xmlns:a16="http://schemas.microsoft.com/office/drawing/2014/main" id="{D7539B4F-1D73-4CD6-9B85-361C0315485B}"/>
              </a:ext>
            </a:extLst>
          </p:cNvPr>
          <p:cNvSpPr txBox="1">
            <a:spLocks/>
          </p:cNvSpPr>
          <p:nvPr/>
        </p:nvSpPr>
        <p:spPr>
          <a:xfrm>
            <a:off x="5067835" y="5619519"/>
            <a:ext cx="5387548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0" name="Sisällön paikkamerkki 19" descr="Kuva, joka sisältää kohteen sisä, pullo, istuminen, musta&#10;&#10;Kuvaus luotu, erittäin korkea luotettavuus">
            <a:extLst>
              <a:ext uri="{FF2B5EF4-FFF2-40B4-BE49-F238E27FC236}">
                <a16:creationId xmlns:a16="http://schemas.microsoft.com/office/drawing/2014/main" id="{ED2394C8-FBC7-4CB9-AD3D-FA193BE0F3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09" y="1683167"/>
            <a:ext cx="1351058" cy="4224986"/>
          </a:xfrm>
        </p:spPr>
      </p:pic>
      <p:pic>
        <p:nvPicPr>
          <p:cNvPr id="22" name="Kuva 21" descr="Kuva, joka sisältää kohteen sisä, vaaleanpunainen, pullo&#10;&#10;Kuvaus luotu, korkea luotettavuus">
            <a:extLst>
              <a:ext uri="{FF2B5EF4-FFF2-40B4-BE49-F238E27FC236}">
                <a16:creationId xmlns:a16="http://schemas.microsoft.com/office/drawing/2014/main" id="{505D78A0-A1AB-4077-ACB7-29F55A7F83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329" y="1694100"/>
            <a:ext cx="1351058" cy="4224986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D41AB999-4603-4C6E-8E00-DF221210700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696" y="1683167"/>
            <a:ext cx="1351058" cy="4224988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all" dirty="0" smtClean="0">
                <a:latin typeface="Arial Narrow" panose="020B0606020202030204" pitchFamily="34" charset="0"/>
              </a:rPr>
              <a:t>GRIP </a:t>
            </a:r>
            <a:r>
              <a:rPr lang="ru-RU" sz="2400" b="1" cap="all" dirty="0" smtClean="0">
                <a:latin typeface="Arial Narrow" panose="020B0606020202030204" pitchFamily="34" charset="0"/>
              </a:rPr>
              <a:t>жидкие мази держания</a:t>
            </a:r>
            <a:endParaRPr lang="fi-FI" sz="2400" b="1" dirty="0">
              <a:latin typeface="Arial Narrow" panose="020B0606020202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2926" y="6080450"/>
            <a:ext cx="16610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</a:rPr>
              <a:t>УПАКОВКА: </a:t>
            </a:r>
            <a:r>
              <a:rPr lang="ru-RU" sz="1600" dirty="0">
                <a:latin typeface="Arial Narrow" panose="020B0606020202030204" pitchFamily="34" charset="0"/>
              </a:rPr>
              <a:t>80 мл</a:t>
            </a:r>
          </a:p>
        </p:txBody>
      </p:sp>
    </p:spTree>
    <p:extLst>
      <p:ext uri="{BB962C8B-B14F-4D97-AF65-F5344CB8AC3E}">
        <p14:creationId xmlns:p14="http://schemas.microsoft.com/office/powerpoint/2010/main" val="391507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E06E6C-0538-4F2D-B2A3-D3C847A1E7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04962" y="2006928"/>
            <a:ext cx="6010835" cy="33450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EV-341-LKSBA</a:t>
            </a:r>
            <a:r>
              <a:rPr lang="ru-RU" sz="1600" b="1" dirty="0" smtClean="0">
                <a:latin typeface="Arial Narrow" panose="020B0606020202030204" pitchFamily="34" charset="0"/>
              </a:rPr>
              <a:t>	750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KS BASE </a:t>
            </a:r>
            <a:r>
              <a:rPr lang="ru-RU" sz="1600" dirty="0">
                <a:latin typeface="Arial Narrow" panose="020B0606020202030204" pitchFamily="34" charset="0"/>
              </a:rPr>
              <a:t>жидкая грунтовая мазь держания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Используется как грунтовая мазь под все клистеры (серии </a:t>
            </a:r>
            <a:r>
              <a:rPr lang="en-US" sz="1600" dirty="0">
                <a:latin typeface="Arial Narrow" panose="020B0606020202030204" pitchFamily="34" charset="0"/>
              </a:rPr>
              <a:t>KF</a:t>
            </a:r>
            <a:r>
              <a:rPr lang="ru-RU" sz="1600" dirty="0">
                <a:latin typeface="Arial Narrow" panose="020B0606020202030204" pitchFamily="34" charset="0"/>
              </a:rPr>
              <a:t>, </a:t>
            </a:r>
            <a:r>
              <a:rPr lang="en-US" sz="1600" dirty="0">
                <a:latin typeface="Arial Narrow" panose="020B0606020202030204" pitchFamily="34" charset="0"/>
              </a:rPr>
              <a:t>KS</a:t>
            </a:r>
            <a:r>
              <a:rPr lang="ru-RU" sz="1600" dirty="0">
                <a:latin typeface="Arial Narrow" panose="020B0606020202030204" pitchFamily="34" charset="0"/>
              </a:rPr>
              <a:t>). Повышает износостойкость последующих слоёв мази.</a:t>
            </a:r>
          </a:p>
          <a:p>
            <a:pPr>
              <a:spcBef>
                <a:spcPts val="0"/>
              </a:spcBef>
            </a:pPr>
            <a:endParaRPr lang="ru-RU" sz="16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EV-341-LKSU</a:t>
            </a:r>
            <a:r>
              <a:rPr lang="ru-RU" sz="1600" b="1" dirty="0" smtClean="0">
                <a:latin typeface="Arial Narrow" panose="020B0606020202030204" pitchFamily="34" charset="0"/>
              </a:rPr>
              <a:t>	750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KS UNIVERSAL </a:t>
            </a:r>
            <a:r>
              <a:rPr lang="ru-RU" sz="1600" dirty="0">
                <a:latin typeface="Arial Narrow" panose="020B0606020202030204" pitchFamily="34" charset="0"/>
              </a:rPr>
              <a:t>жидкая грунтовая мазь держания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+10°С до -1°С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Универсальный клистер. Широкий диапазон использования. Для мокрого и влажного снега.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38ED913-3CA9-4D66-AEAF-8A18F489B4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sp>
        <p:nvSpPr>
          <p:cNvPr id="18" name="Otsikko 1">
            <a:extLst>
              <a:ext uri="{FF2B5EF4-FFF2-40B4-BE49-F238E27FC236}">
                <a16:creationId xmlns:a16="http://schemas.microsoft.com/office/drawing/2014/main" id="{D7539B4F-1D73-4CD6-9B85-361C0315485B}"/>
              </a:ext>
            </a:extLst>
          </p:cNvPr>
          <p:cNvSpPr txBox="1">
            <a:spLocks/>
          </p:cNvSpPr>
          <p:nvPr/>
        </p:nvSpPr>
        <p:spPr>
          <a:xfrm>
            <a:off x="5067835" y="5619519"/>
            <a:ext cx="5387548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all" dirty="0" smtClean="0">
                <a:latin typeface="Arial Narrow" panose="020B0606020202030204" pitchFamily="34" charset="0"/>
              </a:rPr>
              <a:t>GRIP </a:t>
            </a:r>
            <a:r>
              <a:rPr lang="ru-RU" sz="2400" b="1" cap="all" dirty="0" smtClean="0">
                <a:latin typeface="Arial Narrow" panose="020B0606020202030204" pitchFamily="34" charset="0"/>
              </a:rPr>
              <a:t>жидкие мази держания</a:t>
            </a:r>
            <a:endParaRPr lang="fi-FI" sz="2400" b="1" dirty="0">
              <a:latin typeface="Arial Narrow" panose="020B0606020202030204" pitchFamily="34" charset="0"/>
            </a:endParaRPr>
          </a:p>
        </p:txBody>
      </p:sp>
      <p:pic>
        <p:nvPicPr>
          <p:cNvPr id="13" name="Kuva 25" descr="Kuva, joka sisältää kohteen sisä, istuminen&#10;&#10;Kuvaus luotu, korkea luotettavuus">
            <a:extLst>
              <a:ext uri="{FF2B5EF4-FFF2-40B4-BE49-F238E27FC236}">
                <a16:creationId xmlns:a16="http://schemas.microsoft.com/office/drawing/2014/main" id="{D2D6AC8B-E9BA-4851-83B3-1EB9E5154F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23" y="1694099"/>
            <a:ext cx="1341993" cy="4196637"/>
          </a:xfrm>
          <a:prstGeom prst="rect">
            <a:avLst/>
          </a:prstGeom>
        </p:spPr>
      </p:pic>
      <p:pic>
        <p:nvPicPr>
          <p:cNvPr id="14" name="Kuva 27">
            <a:extLst>
              <a:ext uri="{FF2B5EF4-FFF2-40B4-BE49-F238E27FC236}">
                <a16:creationId xmlns:a16="http://schemas.microsoft.com/office/drawing/2014/main" id="{CDBB26DB-6521-4C15-94D8-93927E696A9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080" y="1713202"/>
            <a:ext cx="1341993" cy="419663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52926" y="6080450"/>
            <a:ext cx="16610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</a:rPr>
              <a:t>УПАКОВКА: </a:t>
            </a:r>
            <a:r>
              <a:rPr lang="ru-RU" sz="1600" dirty="0">
                <a:latin typeface="Arial Narrow" panose="020B0606020202030204" pitchFamily="34" charset="0"/>
              </a:rPr>
              <a:t>80 мл</a:t>
            </a:r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F109DDFE-167F-46DA-A933-81E724E1E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04" y="725631"/>
            <a:ext cx="8627038" cy="871387"/>
          </a:xfrm>
        </p:spPr>
        <p:txBody>
          <a:bodyPr>
            <a:noAutofit/>
          </a:bodyPr>
          <a:lstStyle/>
          <a:p>
            <a:r>
              <a:rPr lang="ru-RU" sz="1800" dirty="0">
                <a:latin typeface="Arial Narrow" panose="020B0606020202030204" pitchFamily="34" charset="0"/>
              </a:rPr>
              <a:t>Жидкие мази держания быстрого нанесения работают для всех типов снега. Легкое и простое нанесение без использования инструментов. С помощью аппликатора вы получаете тонкий и ровный слой держащей мази под колодкой. Просто нанесите и дайте тщательно высохнуть.</a:t>
            </a:r>
          </a:p>
        </p:txBody>
      </p:sp>
    </p:spTree>
    <p:extLst>
      <p:ext uri="{BB962C8B-B14F-4D97-AF65-F5344CB8AC3E}">
        <p14:creationId xmlns:p14="http://schemas.microsoft.com/office/powerpoint/2010/main" val="273567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0B679300-1BFB-41CA-9297-EBC335F65D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4459" y="835236"/>
            <a:ext cx="6279832" cy="5915188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900" kern="0" dirty="0" smtClean="0">
                <a:latin typeface="Arial Narrow" panose="020B0606020202030204" pitchFamily="34" charset="0"/>
              </a:rPr>
              <a:t>Фторированные смывки-кондиционеры предназначены для обработки скользящей поверхности лыж. Смывка обеспечивает эффективную очистку скользящей поверхности лыж от загрязнений, создаёт твёрдое грязеоталкивающее покрытие. Улучшает работу последующей нанесённой смазки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900" kern="0" dirty="0" smtClean="0">
              <a:latin typeface="Arial Narrow" panose="020B060602020203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900" b="1" kern="0" dirty="0" smtClean="0">
                <a:latin typeface="Arial Narrow" panose="020B0606020202030204" pitchFamily="34" charset="0"/>
              </a:rPr>
              <a:t>Рекомндации: </a:t>
            </a:r>
            <a:r>
              <a:rPr lang="ru-RU" sz="1900" kern="0" dirty="0" smtClean="0">
                <a:latin typeface="Arial Narrow" panose="020B0606020202030204" pitchFamily="34" charset="0"/>
              </a:rPr>
              <a:t>Всегда очищайте скользящую поверхность фторированной смывкой-кондиционером перед нанесением новой смазки на лыжи. Следует запомнить, мази скольжения и фторированные продукты правильно ложатся только на чистую скользящую поверхность.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2600" kern="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ru-RU" sz="1700" dirty="0" smtClean="0">
                <a:latin typeface="Arial Narrow" panose="020B0606020202030204" pitchFamily="34" charset="0"/>
              </a:rPr>
              <a:t>EV-341-QCG</a:t>
            </a:r>
            <a:r>
              <a:rPr lang="ru-RU" sz="1700" b="1" dirty="0" smtClean="0">
                <a:latin typeface="Arial Narrow" panose="020B0606020202030204" pitchFamily="34" charset="0"/>
              </a:rPr>
              <a:t>	900 руб.</a:t>
            </a:r>
            <a:endParaRPr lang="ru-RU" sz="1700" b="1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700" b="1" dirty="0" smtClean="0">
                <a:latin typeface="Arial Narrow" panose="020B0606020202030204" pitchFamily="34" charset="0"/>
              </a:rPr>
              <a:t>CLEAN</a:t>
            </a:r>
            <a:r>
              <a:rPr lang="ru-RU" sz="1700" b="1" dirty="0" smtClean="0">
                <a:latin typeface="Arial Narrow" panose="020B0606020202030204" pitchFamily="34" charset="0"/>
              </a:rPr>
              <a:t> </a:t>
            </a:r>
            <a:r>
              <a:rPr lang="ru-RU" sz="1700" b="1" dirty="0">
                <a:latin typeface="Arial Narrow" panose="020B0606020202030204" pitchFamily="34" charset="0"/>
              </a:rPr>
              <a:t>&amp; </a:t>
            </a:r>
            <a:r>
              <a:rPr lang="en-US" sz="1700" b="1" dirty="0">
                <a:latin typeface="Arial Narrow" panose="020B0606020202030204" pitchFamily="34" charset="0"/>
              </a:rPr>
              <a:t>GLIDE </a:t>
            </a:r>
            <a:r>
              <a:rPr lang="ru-RU" sz="1700" dirty="0">
                <a:latin typeface="Arial Narrow" panose="020B0606020202030204" pitchFamily="34" charset="0"/>
              </a:rPr>
              <a:t>80 мл фторированная </a:t>
            </a:r>
            <a:r>
              <a:rPr lang="ru-RU" sz="1700" dirty="0" smtClean="0">
                <a:latin typeface="Arial Narrow" panose="020B0606020202030204" pitchFamily="34" charset="0"/>
              </a:rPr>
              <a:t>смывка-кондиционер</a:t>
            </a:r>
          </a:p>
          <a:p>
            <a:pPr marL="0" indent="0">
              <a:buNone/>
            </a:pPr>
            <a:endParaRPr lang="ru-RU" sz="17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ru-RU" sz="1700" dirty="0" smtClean="0">
                <a:latin typeface="Arial Narrow" panose="020B0606020202030204" pitchFamily="34" charset="0"/>
              </a:rPr>
              <a:t>EV-930-CG500</a:t>
            </a:r>
            <a:r>
              <a:rPr lang="ru-RU" sz="1700" b="1" dirty="0" smtClean="0">
                <a:latin typeface="Arial Narrow" panose="020B0606020202030204" pitchFamily="34" charset="0"/>
              </a:rPr>
              <a:t>	2 300 руб.</a:t>
            </a:r>
            <a:endParaRPr lang="ru-RU" sz="1700" b="1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700" b="1" dirty="0" smtClean="0">
                <a:latin typeface="Arial Narrow" panose="020B0606020202030204" pitchFamily="34" charset="0"/>
              </a:rPr>
              <a:t>CLEAN</a:t>
            </a:r>
            <a:r>
              <a:rPr lang="ru-RU" sz="1700" b="1" dirty="0" smtClean="0">
                <a:latin typeface="Arial Narrow" panose="020B0606020202030204" pitchFamily="34" charset="0"/>
              </a:rPr>
              <a:t> </a:t>
            </a:r>
            <a:r>
              <a:rPr lang="ru-RU" sz="1700" b="1" dirty="0">
                <a:latin typeface="Arial Narrow" panose="020B0606020202030204" pitchFamily="34" charset="0"/>
              </a:rPr>
              <a:t>&amp; </a:t>
            </a:r>
            <a:r>
              <a:rPr lang="en-US" sz="1700" b="1" dirty="0">
                <a:latin typeface="Arial Narrow" panose="020B0606020202030204" pitchFamily="34" charset="0"/>
              </a:rPr>
              <a:t>GLIDE </a:t>
            </a:r>
            <a:r>
              <a:rPr lang="ru-RU" sz="1700" dirty="0">
                <a:latin typeface="Arial Narrow" panose="020B0606020202030204" pitchFamily="34" charset="0"/>
              </a:rPr>
              <a:t>500 мл фторированная смывка-кондиционер</a:t>
            </a:r>
          </a:p>
          <a:p>
            <a:pPr marL="0" indent="0">
              <a:buNone/>
            </a:pPr>
            <a:r>
              <a:rPr lang="ru-RU" sz="1700" dirty="0">
                <a:latin typeface="Arial Narrow" panose="020B0606020202030204" pitchFamily="34" charset="0"/>
              </a:rPr>
              <a:t> </a:t>
            </a:r>
          </a:p>
          <a:p>
            <a:pPr marL="0" indent="0">
              <a:buNone/>
            </a:pPr>
            <a:r>
              <a:rPr lang="ru-RU" sz="1700" dirty="0" smtClean="0">
                <a:latin typeface="Arial Narrow" panose="020B0606020202030204" pitchFamily="34" charset="0"/>
              </a:rPr>
              <a:t>EV-41-CG172</a:t>
            </a:r>
            <a:r>
              <a:rPr lang="ru-RU" sz="1700" b="1" dirty="0" smtClean="0">
                <a:latin typeface="Arial Narrow" panose="020B0606020202030204" pitchFamily="34" charset="0"/>
              </a:rPr>
              <a:t>	200 руб.</a:t>
            </a:r>
            <a:r>
              <a:rPr lang="ru-RU" sz="1700" dirty="0" smtClean="0">
                <a:latin typeface="Arial Narrow" panose="020B0606020202030204" pitchFamily="34" charset="0"/>
              </a:rPr>
              <a:t> </a:t>
            </a:r>
            <a:endParaRPr lang="ru-RU" sz="17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700" b="1" dirty="0" smtClean="0">
                <a:latin typeface="Arial Narrow" panose="020B0606020202030204" pitchFamily="34" charset="0"/>
              </a:rPr>
              <a:t>CLEAN</a:t>
            </a:r>
            <a:r>
              <a:rPr lang="ru-RU" sz="1700" b="1" dirty="0" smtClean="0">
                <a:latin typeface="Arial Narrow" panose="020B0606020202030204" pitchFamily="34" charset="0"/>
              </a:rPr>
              <a:t> </a:t>
            </a:r>
            <a:r>
              <a:rPr lang="ru-RU" sz="1700" b="1" dirty="0">
                <a:latin typeface="Arial Narrow" panose="020B0606020202030204" pitchFamily="34" charset="0"/>
              </a:rPr>
              <a:t>&amp; </a:t>
            </a:r>
            <a:r>
              <a:rPr lang="en-US" sz="1700" b="1" dirty="0">
                <a:latin typeface="Arial Narrow" panose="020B0606020202030204" pitchFamily="34" charset="0"/>
              </a:rPr>
              <a:t>GLIDE </a:t>
            </a:r>
            <a:r>
              <a:rPr lang="ru-RU" sz="1700" dirty="0">
                <a:latin typeface="Arial Narrow" panose="020B0606020202030204" pitchFamily="34" charset="0"/>
              </a:rPr>
              <a:t>салфетка фторированная смывка-кондиционер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700" kern="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ru-RU" sz="1700" b="1" dirty="0" smtClean="0">
                <a:latin typeface="Arial Narrow" panose="020B0606020202030204" pitchFamily="34" charset="0"/>
              </a:rPr>
              <a:t>УПАКОВКА</a:t>
            </a:r>
            <a:r>
              <a:rPr lang="ru-RU" sz="1700" b="1" dirty="0">
                <a:latin typeface="Arial Narrow" panose="020B0606020202030204" pitchFamily="34" charset="0"/>
              </a:rPr>
              <a:t>: </a:t>
            </a:r>
            <a:r>
              <a:rPr lang="ru-RU" sz="1700" dirty="0">
                <a:latin typeface="Arial Narrow" panose="020B0606020202030204" pitchFamily="34" charset="0"/>
              </a:rPr>
              <a:t>80 мл / 500 мл / салфетки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kern="0" dirty="0">
              <a:latin typeface="AvenirNext LT Pro Bold" panose="020B08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kern="0" dirty="0">
              <a:latin typeface="AvenirNext LT Pro Bold" panose="020B0804020202020204" pitchFamily="34" charset="0"/>
            </a:endParaRP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9E31FC0A-6016-4A50-87E0-0D23C2340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272" y="1727611"/>
            <a:ext cx="1222278" cy="43200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2BEC21A-D82F-469F-BD21-FD6C49348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2064" y="2382575"/>
            <a:ext cx="1093826" cy="342000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05A546FD-0E74-4F8C-BBD8-4E94AD9708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9997" y="3182439"/>
            <a:ext cx="1175738" cy="199774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8229600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all" dirty="0" smtClean="0">
                <a:latin typeface="Arial Narrow" panose="020B0606020202030204" pitchFamily="34" charset="0"/>
              </a:rPr>
              <a:t>Clean</a:t>
            </a:r>
            <a:r>
              <a:rPr lang="ru-RU" sz="2400" b="1" cap="all" dirty="0" smtClean="0">
                <a:latin typeface="Arial Narrow" panose="020B0606020202030204" pitchFamily="34" charset="0"/>
              </a:rPr>
              <a:t> </a:t>
            </a:r>
            <a:r>
              <a:rPr lang="en-US" sz="2400" b="1" cap="all" dirty="0" smtClean="0">
                <a:latin typeface="Arial Narrow" panose="020B0606020202030204" pitchFamily="34" charset="0"/>
              </a:rPr>
              <a:t>&amp;</a:t>
            </a:r>
            <a:r>
              <a:rPr lang="ru-RU" sz="2400" b="1" cap="all" dirty="0" smtClean="0">
                <a:latin typeface="Arial Narrow" panose="020B0606020202030204" pitchFamily="34" charset="0"/>
              </a:rPr>
              <a:t> </a:t>
            </a:r>
            <a:r>
              <a:rPr lang="en-US" sz="2400" b="1" cap="all" dirty="0" smtClean="0">
                <a:latin typeface="Arial Narrow" panose="020B0606020202030204" pitchFamily="34" charset="0"/>
              </a:rPr>
              <a:t>glide </a:t>
            </a:r>
            <a:r>
              <a:rPr lang="ru-RU" sz="2400" b="1" cap="all" dirty="0" smtClean="0">
                <a:latin typeface="Arial Narrow" panose="020B0606020202030204" pitchFamily="34" charset="0"/>
              </a:rPr>
              <a:t>Фторированные смывки-кондиционеры </a:t>
            </a:r>
            <a:endParaRPr lang="fi-FI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61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86DAAF-E543-4972-8A45-671C3B799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459" y="837228"/>
            <a:ext cx="6505074" cy="2303031"/>
          </a:xfrm>
        </p:spPr>
        <p:txBody>
          <a:bodyPr>
            <a:normAutofit/>
          </a:bodyPr>
          <a:lstStyle/>
          <a:p>
            <a:pPr marL="214341" indent="-214341">
              <a:spcAft>
                <a:spcPts val="450"/>
              </a:spcAft>
            </a:pPr>
            <a:r>
              <a:rPr lang="ru-RU" sz="1800" dirty="0" smtClean="0">
                <a:latin typeface="Arial Narrow" panose="020B0606020202030204" pitchFamily="34" charset="0"/>
              </a:rPr>
              <a:t>Жидкие мази для базовой обработки лыж наносятся без предварительного нагрева скользящей поверхности.</a:t>
            </a:r>
            <a:r>
              <a:rPr lang="en-US" sz="1800" dirty="0" smtClean="0">
                <a:latin typeface="Arial Narrow" panose="020B0606020202030204" pitchFamily="34" charset="0"/>
              </a:rPr>
              <a:t> </a:t>
            </a:r>
            <a:endParaRPr lang="ru-RU" sz="1800" dirty="0" smtClean="0">
              <a:latin typeface="Arial Narrow" panose="020B0606020202030204" pitchFamily="34" charset="0"/>
            </a:endParaRPr>
          </a:p>
          <a:p>
            <a:r>
              <a:rPr lang="ru-RU" sz="1800" dirty="0" smtClean="0">
                <a:latin typeface="Arial Narrow" panose="020B0606020202030204" pitchFamily="34" charset="0"/>
              </a:rPr>
              <a:t>Высококачественные жидкие мази для базовой обработки обеспечивают твёрдое, грязеотталкивающее и износостойкое покрытие на скользящей поверхности. </a:t>
            </a:r>
            <a:r>
              <a:rPr lang="ru-RU" sz="1800" dirty="0">
                <a:latin typeface="Arial Narrow" panose="020B0606020202030204" pitchFamily="34" charset="0"/>
              </a:rPr>
              <a:t>Используются как грунтовка под все жидкие мази скольжения или </a:t>
            </a:r>
            <a:r>
              <a:rPr lang="ru-RU" sz="1800" dirty="0" smtClean="0">
                <a:latin typeface="Arial Narrow" panose="020B0606020202030204" pitchFamily="34" charset="0"/>
              </a:rPr>
              <a:t>традиционные парафины.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92D77C2-3F88-408D-BA18-1988CE872B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pic>
        <p:nvPicPr>
          <p:cNvPr id="5" name="pohjat quick basen jälkeen.jpg">
            <a:extLst>
              <a:ext uri="{FF2B5EF4-FFF2-40B4-BE49-F238E27FC236}">
                <a16:creationId xmlns:a16="http://schemas.microsoft.com/office/drawing/2014/main" id="{A7AE8287-AC9E-4F6A-951F-4633FD09CD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l="22343" t="50000" r="7575"/>
          <a:stretch/>
        </p:blipFill>
        <p:spPr>
          <a:xfrm>
            <a:off x="1374969" y="2713622"/>
            <a:ext cx="4399311" cy="3240000"/>
          </a:xfrm>
          <a:prstGeom prst="rect">
            <a:avLst/>
          </a:prstGeom>
          <a:ln w="12700">
            <a:miter lim="400000"/>
          </a:ln>
          <a:effectLst>
            <a:softEdge rad="127000"/>
          </a:effectLst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E7999DC2-FB56-4C16-B50D-08F94177E474}"/>
              </a:ext>
            </a:extLst>
          </p:cNvPr>
          <p:cNvSpPr/>
          <p:nvPr/>
        </p:nvSpPr>
        <p:spPr>
          <a:xfrm>
            <a:off x="344460" y="6039834"/>
            <a:ext cx="587306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Слева новые лыжи или лыжи после шлифовки камнем. Справа лыжи после однократной обработки жидкой мазью </a:t>
            </a:r>
            <a:r>
              <a:rPr lang="en-US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Vauhti Base</a:t>
            </a:r>
            <a:endParaRPr lang="en-US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A0069048-11E2-48AC-8194-590A7CD0465B}"/>
              </a:ext>
            </a:extLst>
          </p:cNvPr>
          <p:cNvSpPr txBox="1">
            <a:spLocks/>
          </p:cNvSpPr>
          <p:nvPr/>
        </p:nvSpPr>
        <p:spPr>
          <a:xfrm>
            <a:off x="6107301" y="4141548"/>
            <a:ext cx="5763163" cy="2019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 smtClean="0">
              <a:latin typeface="Arial Narrow" panose="020B0606020202030204" pitchFamily="34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</a:rPr>
              <a:t>EV-341-LHFBA</a:t>
            </a:r>
            <a:r>
              <a:rPr lang="ru-RU" sz="1600" b="1" dirty="0" smtClean="0">
                <a:latin typeface="Arial Narrow" panose="020B0606020202030204" pitchFamily="34" charset="0"/>
              </a:rPr>
              <a:t>	1 500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r>
              <a:rPr lang="en-US" sz="1600" b="1" dirty="0">
                <a:latin typeface="Arial Narrow" panose="020B0606020202030204" pitchFamily="34" charset="0"/>
              </a:rPr>
              <a:t>HF BASE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высокофтористая жидкая мазь для базовой обработки</a:t>
            </a:r>
            <a:r>
              <a:rPr lang="ru-RU" sz="1600" dirty="0" smtClean="0">
                <a:latin typeface="Arial Narrow" panose="020B0606020202030204" pitchFamily="34" charset="0"/>
              </a:rPr>
              <a:t>.</a:t>
            </a:r>
          </a:p>
          <a:p>
            <a:endParaRPr lang="ru-RU" sz="1600" b="1" dirty="0">
              <a:latin typeface="Arial Narrow" panose="020B0606020202030204" pitchFamily="34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</a:rPr>
              <a:t>EV-341-LABA</a:t>
            </a:r>
            <a:r>
              <a:rPr lang="ru-RU" sz="1600" b="1" dirty="0" smtClean="0">
                <a:latin typeface="Arial Narrow" panose="020B0606020202030204" pitchFamily="34" charset="0"/>
              </a:rPr>
              <a:t> 	1 100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r>
              <a:rPr lang="en-US" sz="1600" b="1" dirty="0">
                <a:latin typeface="Arial Narrow" panose="020B0606020202030204" pitchFamily="34" charset="0"/>
              </a:rPr>
              <a:t>ALPINE BASE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фторированная жидкая мазь для базовой обработки горных лыж</a:t>
            </a:r>
            <a:r>
              <a:rPr lang="ru-RU" sz="1600" dirty="0" smtClean="0">
                <a:latin typeface="Arial Narrow" panose="020B0606020202030204" pitchFamily="34" charset="0"/>
              </a:rPr>
              <a:t>.</a:t>
            </a:r>
          </a:p>
          <a:p>
            <a:endParaRPr lang="ru-RU" sz="1400" dirty="0">
              <a:latin typeface="Arial Narrow" panose="020B0606020202030204" pitchFamily="34" charset="0"/>
            </a:endParaRPr>
          </a:p>
          <a:p>
            <a:r>
              <a:rPr lang="ru-RU" sz="1600" b="1" dirty="0">
                <a:latin typeface="Arial Narrow" panose="020B0606020202030204" pitchFamily="34" charset="0"/>
              </a:rPr>
              <a:t>УПАКОВКА: </a:t>
            </a:r>
            <a:r>
              <a:rPr lang="ru-RU" sz="1600" dirty="0">
                <a:latin typeface="Arial Narrow" panose="020B0606020202030204" pitchFamily="34" charset="0"/>
              </a:rPr>
              <a:t>80 мл</a:t>
            </a:r>
          </a:p>
          <a:p>
            <a:endParaRPr lang="ru-RU" sz="1400" dirty="0"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Next LT Pro Bold" panose="020B0804020202020204" pitchFamily="34" charset="0"/>
              <a:ea typeface="+mj-ea"/>
              <a:cs typeface="Arial"/>
            </a:endParaRPr>
          </a:p>
        </p:txBody>
      </p:sp>
      <p:pic>
        <p:nvPicPr>
          <p:cNvPr id="10" name="Kuva 9" descr="Kuva, joka sisältää kohteen pullo&#10;&#10;Kuvaus luotu, korkea luotettavuus">
            <a:extLst>
              <a:ext uri="{FF2B5EF4-FFF2-40B4-BE49-F238E27FC236}">
                <a16:creationId xmlns:a16="http://schemas.microsoft.com/office/drawing/2014/main" id="{441AAD5E-314C-48DD-836D-CAF4F473C5A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925" y="837228"/>
            <a:ext cx="969049" cy="3030378"/>
          </a:xfrm>
          <a:prstGeom prst="rect">
            <a:avLst/>
          </a:prstGeom>
        </p:spPr>
      </p:pic>
      <p:pic>
        <p:nvPicPr>
          <p:cNvPr id="12" name="Kuva 11" descr="Kuva, joka sisältää kohteen istuminen, sisä, pullo&#10;&#10;Kuvaus luotu, korkea luotettavuus">
            <a:extLst>
              <a:ext uri="{FF2B5EF4-FFF2-40B4-BE49-F238E27FC236}">
                <a16:creationId xmlns:a16="http://schemas.microsoft.com/office/drawing/2014/main" id="{226500D4-EF61-497B-A31A-23253CC492E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459" y="837228"/>
            <a:ext cx="969049" cy="3030378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all" dirty="0" smtClean="0">
                <a:latin typeface="Arial Narrow" panose="020B0606020202030204" pitchFamily="34" charset="0"/>
              </a:rPr>
              <a:t>Base </a:t>
            </a:r>
            <a:r>
              <a:rPr lang="ru-RU" sz="2400" b="1" cap="all" dirty="0" smtClean="0">
                <a:latin typeface="Arial Narrow" panose="020B0606020202030204" pitchFamily="34" charset="0"/>
              </a:rPr>
              <a:t>жидкие мази для базовой обработки </a:t>
            </a:r>
            <a:endParaRPr lang="fi-FI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8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0938F8EC-A353-4FFC-858E-3CA554FD76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58049"/>
            <a:ext cx="1996612" cy="540000"/>
          </a:xfrm>
          <a:prstGeom prst="rect">
            <a:avLst/>
          </a:prstGeom>
        </p:spPr>
      </p:pic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457152" y="1698845"/>
            <a:ext cx="10004659" cy="2207133"/>
            <a:chOff x="379533" y="1565026"/>
            <a:chExt cx="6594841" cy="1454891"/>
          </a:xfrm>
        </p:grpSpPr>
        <p:pic>
          <p:nvPicPr>
            <p:cNvPr id="5" name="Kuva 4">
              <a:extLst>
                <a:ext uri="{FF2B5EF4-FFF2-40B4-BE49-F238E27FC236}">
                  <a16:creationId xmlns:a16="http://schemas.microsoft.com/office/drawing/2014/main" id="{C3DEC510-0CCF-46F6-8557-7FF4237AC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533" y="1570865"/>
              <a:ext cx="944228" cy="1440000"/>
            </a:xfrm>
            <a:prstGeom prst="rect">
              <a:avLst/>
            </a:prstGeom>
          </p:spPr>
        </p:pic>
        <p:pic>
          <p:nvPicPr>
            <p:cNvPr id="6" name="Kuva 5">
              <a:extLst>
                <a:ext uri="{FF2B5EF4-FFF2-40B4-BE49-F238E27FC236}">
                  <a16:creationId xmlns:a16="http://schemas.microsoft.com/office/drawing/2014/main" id="{E0B170B7-5612-4853-9CAE-F116EF878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1190" y="1565026"/>
              <a:ext cx="944228" cy="1440000"/>
            </a:xfrm>
            <a:prstGeom prst="rect">
              <a:avLst/>
            </a:prstGeom>
          </p:spPr>
        </p:pic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EEEA615C-EDE8-40D5-9983-BEE6977A7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30339" y="1565026"/>
              <a:ext cx="944228" cy="1440000"/>
            </a:xfrm>
            <a:prstGeom prst="rect">
              <a:avLst/>
            </a:prstGeom>
          </p:spPr>
        </p:pic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BC351589-0B8F-438D-AE75-0F79783E4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6178" y="1565026"/>
              <a:ext cx="944228" cy="1440000"/>
            </a:xfrm>
            <a:prstGeom prst="rect">
              <a:avLst/>
            </a:prstGeom>
          </p:spPr>
        </p:pic>
        <p:pic>
          <p:nvPicPr>
            <p:cNvPr id="11" name="Kuva 10">
              <a:extLst>
                <a:ext uri="{FF2B5EF4-FFF2-40B4-BE49-F238E27FC236}">
                  <a16:creationId xmlns:a16="http://schemas.microsoft.com/office/drawing/2014/main" id="{ECCA8352-F9B5-46FD-BCC9-63BBF9E41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3745" y="1565026"/>
              <a:ext cx="944228" cy="1440000"/>
            </a:xfrm>
            <a:prstGeom prst="rect">
              <a:avLst/>
            </a:prstGeom>
          </p:spPr>
        </p:pic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D588BF15-AD4C-4268-BDBC-30051ECBB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74415" y="1575925"/>
              <a:ext cx="944228" cy="1440000"/>
            </a:xfrm>
            <a:prstGeom prst="rect">
              <a:avLst/>
            </a:prstGeom>
          </p:spPr>
        </p:pic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E7BD0C1E-BC12-497F-B97D-5A4C339A1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30146" y="1579917"/>
              <a:ext cx="944228" cy="1440000"/>
            </a:xfrm>
            <a:prstGeom prst="rect">
              <a:avLst/>
            </a:prstGeom>
          </p:spPr>
        </p:pic>
      </p:grpSp>
      <p:sp>
        <p:nvSpPr>
          <p:cNvPr id="14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rial Narrow" panose="020B0606020202030204" pitchFamily="34" charset="0"/>
              </a:rPr>
              <a:t>GF </a:t>
            </a:r>
            <a:r>
              <a:rPr lang="ru-RU" sz="2400" b="1" dirty="0" smtClean="0">
                <a:latin typeface="Arial Narrow" panose="020B0606020202030204" pitchFamily="34" charset="0"/>
              </a:rPr>
              <a:t>ФТОРИРОВАННЫЕ МАЗИ ДЕРЖАНИЯ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40549" y="3967458"/>
            <a:ext cx="395288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EV-347-GFC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GF CARROT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твёрдая мазь держания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-2°С до -</a:t>
            </a: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12°С</a:t>
            </a:r>
          </a:p>
          <a:p>
            <a:pPr>
              <a:spcAft>
                <a:spcPts val="0"/>
              </a:spcAft>
            </a:pP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EV-347-GFB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GF BLUE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твёрдая мазь держания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-3°С до -10°С</a:t>
            </a:r>
          </a:p>
          <a:p>
            <a:pPr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EV-347-GFG</a:t>
            </a: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GF GREEN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твёрдая мазь держания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-4°С до -</a:t>
            </a: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20°С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9592" y="3971552"/>
            <a:ext cx="39528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EV-347-GFR		</a:t>
            </a:r>
            <a:r>
              <a:rPr lang="ru-RU" sz="16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GF RED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твёрдая мазь держания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+2°С до -1°С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EV-347-GFS	</a:t>
            </a:r>
          </a:p>
          <a:p>
            <a:pPr>
              <a:spcAft>
                <a:spcPts val="0"/>
              </a:spcAft>
            </a:pPr>
            <a:r>
              <a:rPr lang="en-US" sz="16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GF </a:t>
            </a: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SILVER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твёрдая мазь держания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+1°С до -4°С</a:t>
            </a:r>
          </a:p>
          <a:p>
            <a:pPr>
              <a:spcAft>
                <a:spcPts val="0"/>
              </a:spcAft>
            </a:pPr>
            <a:endParaRPr lang="ru-RU" sz="1600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2926" y="6129311"/>
            <a:ext cx="33584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УПАКОВКА: </a:t>
            </a:r>
            <a:r>
              <a:rPr lang="ru-RU" sz="1600" noProof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45 г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.	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950 руб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9592" y="597870"/>
            <a:ext cx="10461843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Прекрасные рабочие характеристики мазей держания серии </a:t>
            </a:r>
            <a:r>
              <a:rPr lang="en-US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GF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обеспечиваются революционными добавками, которые правильно реагируют на все изменения температуры. Благодаря данным инновациям исключается обледенение мазей при переходных </a:t>
            </a: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температурах,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сохранении исключительных держащих свойств. Серия </a:t>
            </a:r>
            <a:r>
              <a:rPr lang="en-US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GF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имеет широкий температуный диапазон использования, что дает возможность использования их не только профессионалами, но и любителями.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54919" y="3725331"/>
            <a:ext cx="39528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EV-347-GFP	</a:t>
            </a:r>
          </a:p>
          <a:p>
            <a:pPr>
              <a:spcAft>
                <a:spcPts val="0"/>
              </a:spcAft>
            </a:pPr>
            <a:r>
              <a:rPr lang="en-US" sz="16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GF </a:t>
            </a: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PINK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твёрдая мазь держания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+0°С до -</a:t>
            </a: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5°С</a:t>
            </a:r>
          </a:p>
          <a:p>
            <a:pPr>
              <a:spcAft>
                <a:spcPts val="0"/>
              </a:spcAft>
            </a:pP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EV-347-GFV</a:t>
            </a: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GF VIOLET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твёрдая мазь держания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-1°С до -</a:t>
            </a: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7°С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600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75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0938F8EC-A353-4FFC-858E-3CA554FD76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715127" y="1277231"/>
            <a:ext cx="5473271" cy="2110302"/>
            <a:chOff x="352926" y="890621"/>
            <a:chExt cx="5473271" cy="2110302"/>
          </a:xfrm>
        </p:grpSpPr>
        <p:pic>
          <p:nvPicPr>
            <p:cNvPr id="14" name="Kuva 13">
              <a:extLst>
                <a:ext uri="{FF2B5EF4-FFF2-40B4-BE49-F238E27FC236}">
                  <a16:creationId xmlns:a16="http://schemas.microsoft.com/office/drawing/2014/main" id="{075C6107-CD87-4029-9631-B9CD59834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2926" y="890621"/>
              <a:ext cx="1368318" cy="2086761"/>
            </a:xfrm>
            <a:prstGeom prst="rect">
              <a:avLst/>
            </a:prstGeom>
          </p:spPr>
        </p:pic>
        <p:pic>
          <p:nvPicPr>
            <p:cNvPr id="15" name="Kuva 14">
              <a:extLst>
                <a:ext uri="{FF2B5EF4-FFF2-40B4-BE49-F238E27FC236}">
                  <a16:creationId xmlns:a16="http://schemas.microsoft.com/office/drawing/2014/main" id="{A8B9E8F5-70CD-4BFF-A268-616005DC3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1244" y="914162"/>
              <a:ext cx="1368318" cy="2086761"/>
            </a:xfrm>
            <a:prstGeom prst="rect">
              <a:avLst/>
            </a:prstGeom>
          </p:spPr>
        </p:pic>
        <p:pic>
          <p:nvPicPr>
            <p:cNvPr id="16" name="Kuva 15">
              <a:extLst>
                <a:ext uri="{FF2B5EF4-FFF2-40B4-BE49-F238E27FC236}">
                  <a16:creationId xmlns:a16="http://schemas.microsoft.com/office/drawing/2014/main" id="{91D50E23-9ADC-470C-873E-77822BD02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9562" y="914162"/>
              <a:ext cx="1368318" cy="2086761"/>
            </a:xfrm>
            <a:prstGeom prst="rect">
              <a:avLst/>
            </a:prstGeom>
          </p:spPr>
        </p:pic>
        <p:pic>
          <p:nvPicPr>
            <p:cNvPr id="17" name="Kuva 16">
              <a:extLst>
                <a:ext uri="{FF2B5EF4-FFF2-40B4-BE49-F238E27FC236}">
                  <a16:creationId xmlns:a16="http://schemas.microsoft.com/office/drawing/2014/main" id="{D0CE64F6-720C-49C7-BA2C-6B817BCBF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57879" y="914162"/>
              <a:ext cx="1368318" cy="208676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19368" y="1277231"/>
            <a:ext cx="2736627" cy="2086761"/>
            <a:chOff x="6745392" y="914162"/>
            <a:chExt cx="2736627" cy="2086761"/>
          </a:xfrm>
        </p:grpSpPr>
        <p:pic>
          <p:nvPicPr>
            <p:cNvPr id="19" name="Kuva 18">
              <a:extLst>
                <a:ext uri="{FF2B5EF4-FFF2-40B4-BE49-F238E27FC236}">
                  <a16:creationId xmlns:a16="http://schemas.microsoft.com/office/drawing/2014/main" id="{E2834AD5-DB0A-4A6A-9105-E0BA9469F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45392" y="914162"/>
              <a:ext cx="1368313" cy="2086761"/>
            </a:xfrm>
            <a:prstGeom prst="rect">
              <a:avLst/>
            </a:prstGeom>
          </p:spPr>
        </p:pic>
        <p:pic>
          <p:nvPicPr>
            <p:cNvPr id="20" name="Kuva 19">
              <a:extLst>
                <a:ext uri="{FF2B5EF4-FFF2-40B4-BE49-F238E27FC236}">
                  <a16:creationId xmlns:a16="http://schemas.microsoft.com/office/drawing/2014/main" id="{0A89A050-95AF-42CC-A2D5-DD6053389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13706" y="914162"/>
              <a:ext cx="1368313" cy="2086761"/>
            </a:xfrm>
            <a:prstGeom prst="rect">
              <a:avLst/>
            </a:prstGeom>
          </p:spPr>
        </p:pic>
      </p:grpSp>
      <p:sp>
        <p:nvSpPr>
          <p:cNvPr id="22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rial Narrow" panose="020B0606020202030204" pitchFamily="34" charset="0"/>
              </a:rPr>
              <a:t>G</a:t>
            </a:r>
            <a:r>
              <a:rPr lang="en-US" sz="2400" b="1" dirty="0">
                <a:latin typeface="Arial Narrow" panose="020B0606020202030204" pitchFamily="34" charset="0"/>
              </a:rPr>
              <a:t>S</a:t>
            </a:r>
            <a:r>
              <a:rPr lang="en-US" sz="2400" b="1" dirty="0" smtClean="0">
                <a:latin typeface="Arial Narrow" panose="020B0606020202030204" pitchFamily="34" charset="0"/>
              </a:rPr>
              <a:t> </a:t>
            </a:r>
            <a:r>
              <a:rPr lang="ru-RU" sz="2400" b="1" dirty="0" smtClean="0">
                <a:latin typeface="Arial Narrow" panose="020B0606020202030204" pitchFamily="34" charset="0"/>
              </a:rPr>
              <a:t>СИНТЕТИЧЕСКИЕ МАЗИ ДЕРЖАНИЯ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48637" y="3442606"/>
            <a:ext cx="43616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EV-357-GSR</a:t>
            </a: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 RED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твёрдая мазь держания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+1°С до -2°С</a:t>
            </a:r>
          </a:p>
          <a:p>
            <a:pPr>
              <a:spcAft>
                <a:spcPts val="0"/>
              </a:spcAft>
            </a:pPr>
            <a:endParaRPr lang="ru-RU" sz="1600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EV-357-GSC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 CARROT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твёрдая мазь держания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-1°С до -6°С</a:t>
            </a:r>
          </a:p>
          <a:p>
            <a:pPr>
              <a:spcAft>
                <a:spcPts val="0"/>
              </a:spcAft>
            </a:pPr>
            <a:endParaRPr lang="ru-RU" sz="1600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52926" y="3443735"/>
            <a:ext cx="40941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EV-357-GSBA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 BASE </a:t>
            </a:r>
            <a:r>
              <a:rPr lang="en-US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грунтовая мазь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US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EV-357-GSBAS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 BASE SUPER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грунтовая </a:t>
            </a: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мазь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2926" y="6129311"/>
            <a:ext cx="33584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УПАКОВКА: </a:t>
            </a:r>
            <a:r>
              <a:rPr lang="ru-RU" sz="1600" noProof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45 г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.	</a:t>
            </a:r>
            <a:r>
              <a:rPr lang="ru-RU" sz="1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400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руб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01002" y="3439253"/>
            <a:ext cx="43616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EV-357-GSB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 BLUE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твёрдая мазь держания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-5°С до -</a:t>
            </a: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15°С</a:t>
            </a:r>
          </a:p>
          <a:p>
            <a:pPr>
              <a:spcAft>
                <a:spcPts val="0"/>
              </a:spcAft>
            </a:pP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EV-357-GSG</a:t>
            </a: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 GREEN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твёрдая мазь держания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-10°С до -30°С</a:t>
            </a:r>
          </a:p>
          <a:p>
            <a:pPr>
              <a:spcAft>
                <a:spcPts val="0"/>
              </a:spcAft>
            </a:pP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600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19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0938F8EC-A353-4FFC-858E-3CA554FD76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352927" y="2122140"/>
            <a:ext cx="6881592" cy="2204926"/>
            <a:chOff x="266176" y="992588"/>
            <a:chExt cx="4494251" cy="1440000"/>
          </a:xfrm>
        </p:grpSpPr>
        <p:pic>
          <p:nvPicPr>
            <p:cNvPr id="14" name="Kuva 13">
              <a:extLst>
                <a:ext uri="{FF2B5EF4-FFF2-40B4-BE49-F238E27FC236}">
                  <a16:creationId xmlns:a16="http://schemas.microsoft.com/office/drawing/2014/main" id="{BEE4BCC5-54F9-421D-BFF1-976EB489F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176" y="992588"/>
              <a:ext cx="944228" cy="1440000"/>
            </a:xfrm>
            <a:prstGeom prst="rect">
              <a:avLst/>
            </a:prstGeom>
          </p:spPr>
        </p:pic>
        <p:pic>
          <p:nvPicPr>
            <p:cNvPr id="15" name="Kuva 14">
              <a:extLst>
                <a:ext uri="{FF2B5EF4-FFF2-40B4-BE49-F238E27FC236}">
                  <a16:creationId xmlns:a16="http://schemas.microsoft.com/office/drawing/2014/main" id="{C43347AD-30EF-4C79-A83E-E4339E366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9517" y="992588"/>
              <a:ext cx="944228" cy="1440000"/>
            </a:xfrm>
            <a:prstGeom prst="rect">
              <a:avLst/>
            </a:prstGeom>
          </p:spPr>
        </p:pic>
        <p:pic>
          <p:nvPicPr>
            <p:cNvPr id="16" name="Kuva 15">
              <a:extLst>
                <a:ext uri="{FF2B5EF4-FFF2-40B4-BE49-F238E27FC236}">
                  <a16:creationId xmlns:a16="http://schemas.microsoft.com/office/drawing/2014/main" id="{2BE2222F-592A-40D8-ADB5-C88B1002E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32858" y="992588"/>
              <a:ext cx="944228" cy="1440000"/>
            </a:xfrm>
            <a:prstGeom prst="rect">
              <a:avLst/>
            </a:prstGeom>
          </p:spPr>
        </p:pic>
        <p:pic>
          <p:nvPicPr>
            <p:cNvPr id="17" name="Kuva 16">
              <a:extLst>
                <a:ext uri="{FF2B5EF4-FFF2-40B4-BE49-F238E27FC236}">
                  <a16:creationId xmlns:a16="http://schemas.microsoft.com/office/drawing/2014/main" id="{64FEE4C0-7832-4C90-AF6B-280D31F96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6199" y="992588"/>
              <a:ext cx="944228" cy="1440000"/>
            </a:xfrm>
            <a:prstGeom prst="rect">
              <a:avLst/>
            </a:prstGeom>
          </p:spPr>
        </p:pic>
      </p:grpSp>
      <p:sp>
        <p:nvSpPr>
          <p:cNvPr id="19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rial Narrow" panose="020B0606020202030204" pitchFamily="34" charset="0"/>
              </a:rPr>
              <a:t>GT </a:t>
            </a:r>
            <a:r>
              <a:rPr lang="ru-RU" sz="2400" b="1" dirty="0" smtClean="0">
                <a:latin typeface="Arial Narrow" panose="020B0606020202030204" pitchFamily="34" charset="0"/>
              </a:rPr>
              <a:t>СМОЛЯНЫЕ МАЗИ ДЕРЖАНИЯ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4459" y="694680"/>
            <a:ext cx="10445062" cy="862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Мази держания на основе смолы из финской сосны. Смола придаёт мази не только приятный аромат, но и широкий спектр действия и легкий способ нанесения.  Мази держания на основе смолы особенно рекомендованы лыжникам-любителям, но ее свойств будет достаточно и для более активных спортсменов на соревнованиях.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52926" y="6129311"/>
            <a:ext cx="33584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УПАКОВКА: </a:t>
            </a:r>
            <a:r>
              <a:rPr lang="ru-RU" sz="1600" noProof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45 г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.	</a:t>
            </a:r>
            <a:r>
              <a:rPr lang="ru-RU" sz="1600" b="1" noProof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39</a:t>
            </a:r>
            <a:r>
              <a:rPr lang="ru-RU" sz="1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0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руб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56922" y="2118030"/>
            <a:ext cx="40463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EV-367-GTR</a:t>
            </a: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GT RED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твёрдая смоляная мазь держания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+1°С до -1°С</a:t>
            </a:r>
          </a:p>
          <a:p>
            <a:pPr>
              <a:spcAft>
                <a:spcPts val="0"/>
              </a:spcAft>
            </a:pPr>
            <a:endParaRPr lang="ru-RU" sz="1600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EV-367-GTP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GT PINK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твёрдая смоляная мазь держания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+0°С до -4°С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EV-367-GTC</a:t>
            </a: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GT CARROT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твёрдая смоляная мазь держания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-1°С до -</a:t>
            </a: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6°С</a:t>
            </a:r>
          </a:p>
          <a:p>
            <a:pPr>
              <a:spcAft>
                <a:spcPts val="0"/>
              </a:spcAft>
            </a:pP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EV-367-GTG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GT GREEN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твёрдая смоляная мазь держания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-6°С до -</a:t>
            </a: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20°С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03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0938F8EC-A353-4FFC-858E-3CA554FD76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sp>
        <p:nvSpPr>
          <p:cNvPr id="14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rial Narrow" panose="020B0606020202030204" pitchFamily="34" charset="0"/>
              </a:rPr>
              <a:t>KF </a:t>
            </a:r>
            <a:r>
              <a:rPr lang="ru-RU" sz="2400" b="1" dirty="0" smtClean="0">
                <a:latin typeface="Arial Narrow" panose="020B0606020202030204" pitchFamily="34" charset="0"/>
              </a:rPr>
              <a:t>ФТОРИРОВАННЫЕ ЖИДКИЕ МАЗИ ДЕРЖАНИЯ (КЛИСТЕРЫ)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7668" y="3736855"/>
            <a:ext cx="43804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EV-382-KFBA</a:t>
            </a: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KF BASE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базовый клистер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+10°С до -20°С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EV-382-KFR</a:t>
            </a: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KF RED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клистер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+10°С до +</a:t>
            </a: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2°С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10638" y="3736859"/>
            <a:ext cx="5334110" cy="2548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EV-382-KFV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KF VIOLET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клистер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+3°С до -8°С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EV-382-KFB</a:t>
            </a: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KF BLUE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клистер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+1°С до -15°С</a:t>
            </a:r>
          </a:p>
          <a:p>
            <a:pPr>
              <a:spcAft>
                <a:spcPts val="0"/>
              </a:spcAft>
            </a:pPr>
            <a:r>
              <a:rPr lang="en-US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EV-382-KFU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KF UNIVERSAL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клистер</a:t>
            </a:r>
          </a:p>
          <a:p>
            <a:pPr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+10°С до -7°С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1435620" y="254005"/>
            <a:ext cx="8172641" cy="3564962"/>
            <a:chOff x="3273062" y="880604"/>
            <a:chExt cx="5020921" cy="2190160"/>
          </a:xfrm>
        </p:grpSpPr>
        <p:pic>
          <p:nvPicPr>
            <p:cNvPr id="20" name="Kuva 7">
              <a:extLst>
                <a:ext uri="{FF2B5EF4-FFF2-40B4-BE49-F238E27FC236}">
                  <a16:creationId xmlns:a16="http://schemas.microsoft.com/office/drawing/2014/main" id="{CC6B79D8-D40B-463A-834F-A8F622D19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620000">
              <a:off x="4316012" y="895927"/>
              <a:ext cx="812994" cy="2155665"/>
            </a:xfrm>
            <a:prstGeom prst="rect">
              <a:avLst/>
            </a:prstGeom>
          </p:spPr>
        </p:pic>
        <p:pic>
          <p:nvPicPr>
            <p:cNvPr id="21" name="Kuva 8">
              <a:extLst>
                <a:ext uri="{FF2B5EF4-FFF2-40B4-BE49-F238E27FC236}">
                  <a16:creationId xmlns:a16="http://schemas.microsoft.com/office/drawing/2014/main" id="{9F065638-25AF-4237-B6C2-F9E37CAF0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620000">
              <a:off x="7479354" y="902220"/>
              <a:ext cx="814629" cy="2160000"/>
            </a:xfrm>
            <a:prstGeom prst="rect">
              <a:avLst/>
            </a:prstGeom>
          </p:spPr>
        </p:pic>
        <p:pic>
          <p:nvPicPr>
            <p:cNvPr id="22" name="Kuva 9">
              <a:extLst>
                <a:ext uri="{FF2B5EF4-FFF2-40B4-BE49-F238E27FC236}">
                  <a16:creationId xmlns:a16="http://schemas.microsoft.com/office/drawing/2014/main" id="{5E012512-3975-4969-A32E-A8F29BB84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9622430">
              <a:off x="5354332" y="880604"/>
              <a:ext cx="814629" cy="2160000"/>
            </a:xfrm>
            <a:prstGeom prst="rect">
              <a:avLst/>
            </a:prstGeom>
          </p:spPr>
        </p:pic>
        <p:pic>
          <p:nvPicPr>
            <p:cNvPr id="23" name="Kuva 11">
              <a:extLst>
                <a:ext uri="{FF2B5EF4-FFF2-40B4-BE49-F238E27FC236}">
                  <a16:creationId xmlns:a16="http://schemas.microsoft.com/office/drawing/2014/main" id="{DBF69A8C-FE86-43F3-963D-647DFF656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620000">
              <a:off x="6424088" y="891325"/>
              <a:ext cx="814629" cy="2160000"/>
            </a:xfrm>
            <a:prstGeom prst="rect">
              <a:avLst/>
            </a:prstGeom>
          </p:spPr>
        </p:pic>
        <p:pic>
          <p:nvPicPr>
            <p:cNvPr id="24" name="Kuva 12">
              <a:extLst>
                <a:ext uri="{FF2B5EF4-FFF2-40B4-BE49-F238E27FC236}">
                  <a16:creationId xmlns:a16="http://schemas.microsoft.com/office/drawing/2014/main" id="{799E0836-2617-473E-BB39-924AABF16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620000">
              <a:off x="3273062" y="910764"/>
              <a:ext cx="814629" cy="2160000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352926" y="6129311"/>
            <a:ext cx="33584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УПАКОВКА: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60</a:t>
            </a:r>
            <a:r>
              <a:rPr lang="ru-RU" sz="1600" noProof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г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.	</a:t>
            </a:r>
            <a:r>
              <a:rPr lang="ru-RU" sz="1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850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руб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8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0938F8EC-A353-4FFC-858E-3CA554FD76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78008" y="496051"/>
            <a:ext cx="6404427" cy="3528177"/>
            <a:chOff x="978008" y="993590"/>
            <a:chExt cx="6116626" cy="3148103"/>
          </a:xfrm>
        </p:grpSpPr>
        <p:pic>
          <p:nvPicPr>
            <p:cNvPr id="11" name="Kuva 10">
              <a:extLst>
                <a:ext uri="{FF2B5EF4-FFF2-40B4-BE49-F238E27FC236}">
                  <a16:creationId xmlns:a16="http://schemas.microsoft.com/office/drawing/2014/main" id="{31FB783A-622E-4234-A036-6959CE768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620000">
              <a:off x="978008" y="993593"/>
              <a:ext cx="1187283" cy="3148100"/>
            </a:xfrm>
            <a:prstGeom prst="rect">
              <a:avLst/>
            </a:prstGeom>
          </p:spPr>
        </p:pic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71F6ACD3-6AFF-43CE-ADF7-A036F8413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620000">
              <a:off x="5907351" y="993590"/>
              <a:ext cx="1187283" cy="3148100"/>
            </a:xfrm>
            <a:prstGeom prst="rect">
              <a:avLst/>
            </a:prstGeom>
          </p:spPr>
        </p:pic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5D6EB9E7-66C6-4C33-B547-665D9FEC5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9620000">
              <a:off x="2557944" y="993590"/>
              <a:ext cx="1187283" cy="3148100"/>
            </a:xfrm>
            <a:prstGeom prst="rect">
              <a:avLst/>
            </a:prstGeom>
          </p:spPr>
        </p:pic>
        <p:pic>
          <p:nvPicPr>
            <p:cNvPr id="14" name="Kuva 13">
              <a:extLst>
                <a:ext uri="{FF2B5EF4-FFF2-40B4-BE49-F238E27FC236}">
                  <a16:creationId xmlns:a16="http://schemas.microsoft.com/office/drawing/2014/main" id="{5E5D2E5C-4253-4A0C-99C5-560A47DD7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620000">
              <a:off x="4232647" y="993590"/>
              <a:ext cx="1187283" cy="3148100"/>
            </a:xfrm>
            <a:prstGeom prst="rect">
              <a:avLst/>
            </a:prstGeom>
          </p:spPr>
        </p:pic>
      </p:grpSp>
      <p:sp>
        <p:nvSpPr>
          <p:cNvPr id="10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rial Narrow" panose="020B0606020202030204" pitchFamily="34" charset="0"/>
              </a:rPr>
              <a:t>K</a:t>
            </a:r>
            <a:r>
              <a:rPr lang="en-US" sz="2400" b="1" dirty="0">
                <a:latin typeface="Arial Narrow" panose="020B0606020202030204" pitchFamily="34" charset="0"/>
              </a:rPr>
              <a:t>S</a:t>
            </a:r>
            <a:r>
              <a:rPr lang="en-US" sz="2400" b="1" dirty="0" smtClean="0">
                <a:latin typeface="Arial Narrow" panose="020B0606020202030204" pitchFamily="34" charset="0"/>
              </a:rPr>
              <a:t> </a:t>
            </a:r>
            <a:r>
              <a:rPr lang="ru-RU" sz="2400" b="1" dirty="0" smtClean="0">
                <a:latin typeface="Arial Narrow" panose="020B0606020202030204" pitchFamily="34" charset="0"/>
              </a:rPr>
              <a:t>СИНТЕТИЧЕСКИЕ ЖИДКИЕ МАЗИ ДЕРЖАНИЯ (КЛИСТЕРЫ)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2926" y="6129311"/>
            <a:ext cx="33584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УПАКОВКА: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60</a:t>
            </a:r>
            <a:r>
              <a:rPr lang="ru-RU" sz="1600" noProof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г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.	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600 руб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8589" y="4160204"/>
            <a:ext cx="4132730" cy="1833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EV-375-KSR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KS RED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клистер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+10°С до +2°С</a:t>
            </a:r>
          </a:p>
          <a:p>
            <a:pPr>
              <a:spcAft>
                <a:spcPts val="0"/>
              </a:spcAft>
            </a:pPr>
            <a:endParaRPr lang="ru-RU" sz="1600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EV-375-KSV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KS VIOLET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клистер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+1°С до -</a:t>
            </a: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10°С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74666" y="4173651"/>
            <a:ext cx="4132730" cy="1689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EV-375-KSB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KS BLUE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клистер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+0°С до -</a:t>
            </a: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15°С</a:t>
            </a:r>
          </a:p>
          <a:p>
            <a:pPr>
              <a:spcAft>
                <a:spcPts val="0"/>
              </a:spcAft>
            </a:pPr>
            <a:r>
              <a:rPr lang="en-US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EV-375-KSU</a:t>
            </a:r>
            <a:endParaRPr lang="ru-RU" sz="1600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KS </a:t>
            </a: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UNIVERSAL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клистер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+4°С до -7°С</a:t>
            </a:r>
          </a:p>
        </p:txBody>
      </p:sp>
    </p:spTree>
    <p:extLst>
      <p:ext uri="{BB962C8B-B14F-4D97-AF65-F5344CB8AC3E}">
        <p14:creationId xmlns:p14="http://schemas.microsoft.com/office/powerpoint/2010/main" val="248793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7EA094-8C5B-4520-9846-D2F090D9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988"/>
            <a:ext cx="10515600" cy="1215249"/>
          </a:xfrm>
        </p:spPr>
        <p:txBody>
          <a:bodyPr>
            <a:normAutofit fontScale="90000"/>
          </a:bodyPr>
          <a:lstStyle/>
          <a:p>
            <a:r>
              <a:rPr lang="en-US" cap="all" dirty="0">
                <a:solidFill>
                  <a:srgbClr val="53082F"/>
                </a:solidFill>
              </a:rPr>
              <a:t/>
            </a:r>
            <a:br>
              <a:rPr lang="en-US" cap="all" dirty="0">
                <a:solidFill>
                  <a:srgbClr val="53082F"/>
                </a:solidFill>
              </a:rPr>
            </a:b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0E5BF865-F240-4B9D-B680-476613AE6E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26841" y="2006597"/>
            <a:ext cx="5167164" cy="389964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EV-315-FCBW</a:t>
            </a:r>
            <a:r>
              <a:rPr lang="ru-RU" sz="1600" b="1" dirty="0" smtClean="0">
                <a:latin typeface="Arial Narrow" panose="020B0606020202030204" pitchFamily="34" charset="0"/>
              </a:rPr>
              <a:t>	6 300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FC WET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блок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+10°С до -</a:t>
            </a:r>
            <a:r>
              <a:rPr lang="ru-RU" sz="1600" dirty="0" smtClean="0">
                <a:latin typeface="Arial Narrow" panose="020B0606020202030204" pitchFamily="34" charset="0"/>
              </a:rPr>
              <a:t>3°С</a:t>
            </a:r>
          </a:p>
          <a:p>
            <a:pPr>
              <a:spcBef>
                <a:spcPts val="0"/>
              </a:spcBef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EV-315-FCBM</a:t>
            </a:r>
            <a:r>
              <a:rPr lang="ru-RU" sz="1600" b="1" dirty="0" smtClean="0">
                <a:latin typeface="Arial Narrow" panose="020B0606020202030204" pitchFamily="34" charset="0"/>
              </a:rPr>
              <a:t>	6 300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FC MID </a:t>
            </a:r>
            <a:r>
              <a:rPr lang="ru-RU" sz="1600" dirty="0">
                <a:latin typeface="Arial Narrow" panose="020B0606020202030204" pitchFamily="34" charset="0"/>
              </a:rPr>
              <a:t>блок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+0°С до -</a:t>
            </a:r>
            <a:r>
              <a:rPr lang="ru-RU" sz="1600" dirty="0" smtClean="0">
                <a:latin typeface="Arial Narrow" panose="020B0606020202030204" pitchFamily="34" charset="0"/>
              </a:rPr>
              <a:t>6°С</a:t>
            </a:r>
          </a:p>
          <a:p>
            <a:pPr>
              <a:spcBef>
                <a:spcPts val="0"/>
              </a:spcBef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latin typeface="Arial Narrow" panose="020B0606020202030204" pitchFamily="34" charset="0"/>
              </a:rPr>
              <a:t>EV-315-FCBC</a:t>
            </a:r>
            <a:r>
              <a:rPr lang="ru-RU" sz="1600" b="1" dirty="0" smtClean="0">
                <a:latin typeface="Arial Narrow" panose="020B0606020202030204" pitchFamily="34" charset="0"/>
              </a:rPr>
              <a:t>	6 300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FC COLD </a:t>
            </a:r>
            <a:r>
              <a:rPr lang="ru-RU" sz="1600" dirty="0">
                <a:latin typeface="Arial Narrow" panose="020B0606020202030204" pitchFamily="34" charset="0"/>
              </a:rPr>
              <a:t>блок</a:t>
            </a:r>
            <a:r>
              <a:rPr lang="en-US" sz="1600" dirty="0">
                <a:latin typeface="Arial Narrow" panose="020B0606020202030204" pitchFamily="34" charset="0"/>
              </a:rPr>
              <a:t> </a:t>
            </a:r>
            <a:endParaRPr lang="ru-RU" sz="16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-6°С до -</a:t>
            </a:r>
            <a:r>
              <a:rPr lang="ru-RU" sz="1600" dirty="0" smtClean="0">
                <a:latin typeface="Arial Narrow" panose="020B0606020202030204" pitchFamily="34" charset="0"/>
              </a:rPr>
              <a:t>20°С</a:t>
            </a:r>
          </a:p>
          <a:p>
            <a:pPr>
              <a:spcBef>
                <a:spcPts val="0"/>
              </a:spcBef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EV-315-FCBLDR</a:t>
            </a:r>
            <a:r>
              <a:rPr lang="ru-RU" sz="1600" b="1" dirty="0" smtClean="0">
                <a:latin typeface="Arial Narrow" panose="020B0606020202030204" pitchFamily="34" charset="0"/>
              </a:rPr>
              <a:t>	6 500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FC LDR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блок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+5°С до -20°С</a:t>
            </a:r>
          </a:p>
        </p:txBody>
      </p:sp>
      <p:pic>
        <p:nvPicPr>
          <p:cNvPr id="6" name="Kuva 10">
            <a:extLst>
              <a:ext uri="{FF2B5EF4-FFF2-40B4-BE49-F238E27FC236}">
                <a16:creationId xmlns:a16="http://schemas.microsoft.com/office/drawing/2014/main" id="{EE892451-1309-452C-B121-D165E8AE1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rial Narrow" panose="020B0606020202030204" pitchFamily="34" charset="0"/>
              </a:rPr>
              <a:t>FC </a:t>
            </a:r>
            <a:r>
              <a:rPr lang="ru-RU" sz="2400" b="1" dirty="0" smtClean="0">
                <a:latin typeface="Arial Narrow" panose="020B0606020202030204" pitchFamily="34" charset="0"/>
              </a:rPr>
              <a:t>100% ФТОРУГЛЕРОД</a:t>
            </a:r>
            <a:r>
              <a:rPr lang="en-US" sz="2400" b="1" dirty="0" smtClean="0">
                <a:latin typeface="Arial Narrow" panose="020B0606020202030204" pitchFamily="34" charset="0"/>
              </a:rPr>
              <a:t> -</a:t>
            </a:r>
            <a:r>
              <a:rPr lang="ru-RU" sz="2400" b="1" dirty="0" smtClean="0">
                <a:latin typeface="Arial Narrow" panose="020B0606020202030204" pitchFamily="34" charset="0"/>
              </a:rPr>
              <a:t> БЛОКИ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47841" y="1717135"/>
            <a:ext cx="4921137" cy="4175663"/>
            <a:chOff x="547842" y="1310737"/>
            <a:chExt cx="3391220" cy="2877504"/>
          </a:xfrm>
        </p:grpSpPr>
        <p:pic>
          <p:nvPicPr>
            <p:cNvPr id="9" name="Kuva 24">
              <a:extLst>
                <a:ext uri="{FF2B5EF4-FFF2-40B4-BE49-F238E27FC236}">
                  <a16:creationId xmlns:a16="http://schemas.microsoft.com/office/drawing/2014/main" id="{803CC6B4-2AA0-4C32-A856-28498C40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42" y="2921175"/>
              <a:ext cx="1620000" cy="1224661"/>
            </a:xfrm>
            <a:prstGeom prst="rect">
              <a:avLst/>
            </a:prstGeom>
          </p:spPr>
        </p:pic>
        <p:pic>
          <p:nvPicPr>
            <p:cNvPr id="10" name="Kuva 26">
              <a:extLst>
                <a:ext uri="{FF2B5EF4-FFF2-40B4-BE49-F238E27FC236}">
                  <a16:creationId xmlns:a16="http://schemas.microsoft.com/office/drawing/2014/main" id="{0A5FB6EB-3208-4B91-B0E4-CC9CC1BF0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754" y="2874468"/>
              <a:ext cx="1625308" cy="1313773"/>
            </a:xfrm>
            <a:prstGeom prst="rect">
              <a:avLst/>
            </a:prstGeom>
          </p:spPr>
        </p:pic>
        <p:pic>
          <p:nvPicPr>
            <p:cNvPr id="11" name="Kuva 23">
              <a:extLst>
                <a:ext uri="{FF2B5EF4-FFF2-40B4-BE49-F238E27FC236}">
                  <a16:creationId xmlns:a16="http://schemas.microsoft.com/office/drawing/2014/main" id="{D69FB723-3784-4B1A-8A8C-E156B733F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42" y="1310737"/>
              <a:ext cx="1620000" cy="1239461"/>
            </a:xfrm>
            <a:prstGeom prst="rect">
              <a:avLst/>
            </a:prstGeom>
          </p:spPr>
        </p:pic>
        <p:pic>
          <p:nvPicPr>
            <p:cNvPr id="12" name="Kuva 13">
              <a:extLst>
                <a:ext uri="{FF2B5EF4-FFF2-40B4-BE49-F238E27FC236}">
                  <a16:creationId xmlns:a16="http://schemas.microsoft.com/office/drawing/2014/main" id="{3404B0EE-6382-41D5-9487-A03AAD7E1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754" y="1310737"/>
              <a:ext cx="1612260" cy="13356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918587" y="3593948"/>
            <a:ext cx="15087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</a:rPr>
              <a:t>УПАКОВКА: </a:t>
            </a:r>
            <a:r>
              <a:rPr lang="ru-RU" sz="1600" dirty="0">
                <a:latin typeface="Arial Narrow" panose="020B0606020202030204" pitchFamily="34" charset="0"/>
              </a:rPr>
              <a:t>2</a:t>
            </a:r>
            <a:r>
              <a:rPr lang="ru-RU" sz="1600" dirty="0" smtClean="0">
                <a:latin typeface="Arial Narrow" panose="020B0606020202030204" pitchFamily="34" charset="0"/>
              </a:rPr>
              <a:t>0 г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4458" y="594127"/>
            <a:ext cx="9234827" cy="91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FC-блоки по составу эквивалентны FC-порошкам. FC-блоки используются как финальный слой «ускоритель». Наносят на жидкие и твёрдые мази скольжения, порошки. Можно наносить как с помощью пробки, так и использовать утюг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3344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7" descr="Kuva, joka sisältää kohteen objekti, kello&#10;&#10;Kuvaus luotu, erittäin korkea luotettavuus">
            <a:extLst>
              <a:ext uri="{FF2B5EF4-FFF2-40B4-BE49-F238E27FC236}">
                <a16:creationId xmlns:a16="http://schemas.microsoft.com/office/drawing/2014/main" id="{6321E3BC-D76F-4249-9544-75598A506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08" y="188741"/>
            <a:ext cx="6048000" cy="1440000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163E9C42-EAD5-4B6F-B908-A30D6A8DF5EF}"/>
              </a:ext>
            </a:extLst>
          </p:cNvPr>
          <p:cNvSpPr txBox="1">
            <a:spLocks/>
          </p:cNvSpPr>
          <p:nvPr/>
        </p:nvSpPr>
        <p:spPr>
          <a:xfrm>
            <a:off x="349550" y="4881282"/>
            <a:ext cx="5553709" cy="18691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3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ИНСТРУМЕНТЫ И АКСЕССУАРЫ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1" u="none" strike="noStrike" kern="1200" cap="none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kumimoji="0" lang="fi-FI" sz="4000" b="0" i="1" u="none" strike="noStrike" kern="1200" cap="none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kumimoji="0" lang="fi-FI" sz="40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50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5B25287-3BCE-42D2-BF0A-63203E68B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29" y="1079056"/>
            <a:ext cx="2398193" cy="1623919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0B8D4BA5-2CDB-44C4-A680-F8D8FC727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833" y="648091"/>
            <a:ext cx="2744970" cy="1705802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D1271A73-9EE7-4944-ACB0-1BE14FCB2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330" y="3992770"/>
            <a:ext cx="1968208" cy="1518334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65B5038D-C21B-424B-B530-A70D726CC45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12633" y="3128497"/>
            <a:ext cx="2208769" cy="1251052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Narrow" panose="020B0606020202030204" pitchFamily="34" charset="0"/>
              </a:rPr>
              <a:t>ИНСТРУМЕНТЫ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656" y="3038237"/>
            <a:ext cx="3003177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EV-105-00910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220 руб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Пробка синтетическая</a:t>
            </a:r>
            <a:endParaRPr lang="ru-RU" sz="16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0656" y="5846365"/>
            <a:ext cx="3249706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EV-105-00911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550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Пробка с наждачной бумагой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85281" y="2338348"/>
            <a:ext cx="338482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EV-105-00920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330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Пробка натуральная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09775" y="4516664"/>
            <a:ext cx="3182707" cy="2182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EV-105-00924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350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Наждачная бумага 3 шт, зерно # 80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EV-105-00921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350 </a:t>
            </a:r>
            <a:r>
              <a:rPr lang="ru-RU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руб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Наждачная бумага 3 шт, зерно # 100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EV-105-00922	</a:t>
            </a:r>
            <a:r>
              <a:rPr lang="ru-RU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350 руб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Наждачная бумага 3 шт, зерно # 120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562" y="684309"/>
            <a:ext cx="2780566" cy="14412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8987" y="4235824"/>
            <a:ext cx="4100956" cy="24563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03497" y="1475783"/>
            <a:ext cx="4213412" cy="2970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EV-100-00810    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250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Скребок из оргстекла 3 мм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EV-100-00820    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330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Скребок из оргстекла JUMBO 5 мм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EV-100-00830    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Скребок из оргстекла DESIGNED 5 мм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EV-100-00840    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550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Скребок из оргстекла для сноуборда SNOWBOARD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41377" y="6064081"/>
            <a:ext cx="2892519" cy="628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EV-100-630     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3 000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Инструмент для заточки скребков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86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CD4B64C-D830-4D7E-BBC5-7FFD6D0E9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6" y="1055954"/>
            <a:ext cx="2700000" cy="243386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C0D14CDE-DB65-407A-9371-D36CAECF5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059" y="1561452"/>
            <a:ext cx="2477829" cy="3960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6D667192-D229-4859-AA56-E9F24F7226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344" y="4054406"/>
            <a:ext cx="3906000" cy="1573560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D4064799-F8CE-48AD-8B85-7E3ED541770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02" y="1001323"/>
            <a:ext cx="1468101" cy="2160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64487" y="5760694"/>
            <a:ext cx="3090857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EV-110-00970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Тефлоновая 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бумага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9569" y="3541452"/>
            <a:ext cx="2821172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EV-110-00950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570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Фибертекс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5410" y="5627966"/>
            <a:ext cx="3322014" cy="599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EV-110-00980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620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Фиберлен 20 м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933403" y="2133734"/>
            <a:ext cx="2940138" cy="599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EV-110-00980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250 руб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Фиберлен 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 </a:t>
            </a: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Narrow" panose="020B0606020202030204" pitchFamily="34" charset="0"/>
              </a:rPr>
              <a:t>ИНСТРУМЕНТЫ</a:t>
            </a:r>
            <a:endParaRPr lang="ru-RU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17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6CF8A4BF-192D-4F0A-98A1-E88C626FDC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64" y="1033359"/>
            <a:ext cx="2013564" cy="1507296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B9CF6265-BC56-4F02-A40F-BD3F464147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64" y="3387793"/>
            <a:ext cx="3271526" cy="1990958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8358324E-C7CD-4268-9397-AD428F38A6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509" y="778705"/>
            <a:ext cx="3271526" cy="1761950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A1FB27B5-6790-45B1-BB1B-0AABEEE117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509" y="3926913"/>
            <a:ext cx="3304934" cy="1883813"/>
          </a:xfrm>
          <a:prstGeom prst="rect">
            <a:avLst/>
          </a:prstGeom>
        </p:spPr>
      </p:pic>
      <p:sp>
        <p:nvSpPr>
          <p:cNvPr id="14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ИНСТРУМЕНТЫ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5568" y="2615459"/>
            <a:ext cx="3043518" cy="602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EV-115-01010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Щётка нейлоновая SMALL</a:t>
            </a:r>
          </a:p>
        </p:txBody>
      </p:sp>
      <p:sp>
        <p:nvSpPr>
          <p:cNvPr id="3" name="Rectangle 2"/>
          <p:cNvSpPr/>
          <p:nvPr/>
        </p:nvSpPr>
        <p:spPr>
          <a:xfrm>
            <a:off x="561564" y="5740287"/>
            <a:ext cx="4186518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EV-115-01020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1 150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Щётка нейлоновая LARGE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06625" y="2616887"/>
            <a:ext cx="479163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EV-115-01025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1 250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Щётка нейлоновая для финишной обработки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6625" y="5740288"/>
            <a:ext cx="5144521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EV-115-01035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2 100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Щётка COMBI бронза / нейлон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50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EE769EF7-3E1B-40AC-836D-C5CCC4959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06" y="760382"/>
            <a:ext cx="3210545" cy="2018057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E811CF68-9728-430F-A90D-83427BA166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06" y="3527590"/>
            <a:ext cx="3210545" cy="1985950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F1DFB882-2A5B-4F7C-9ACA-C212BBF2FC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090" y="899130"/>
            <a:ext cx="2753345" cy="1817208"/>
          </a:xfrm>
          <a:prstGeom prst="rect">
            <a:avLst/>
          </a:prstGeom>
        </p:spPr>
      </p:pic>
      <p:sp>
        <p:nvSpPr>
          <p:cNvPr id="14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Narrow" panose="020B0606020202030204" pitchFamily="34" charset="0"/>
              </a:rPr>
              <a:t>ИНСТРУМЕНТЫ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2206" y="2711252"/>
            <a:ext cx="481852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EV-115-01040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1 250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Щётка для финишной обработки порошков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2206" y="5463064"/>
            <a:ext cx="361395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EV-115-01050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2 500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Щётка бронзовая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77635" y="2721044"/>
            <a:ext cx="333038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EV-115-01060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2 500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Щётка стальная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71974" y="5457064"/>
            <a:ext cx="4694202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EV-115-01015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1 300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Щётка нейлоновая с пробкой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590" y="3527590"/>
            <a:ext cx="2359612" cy="192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9D361256-CF7D-441B-87C0-B4B1AFA96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26" y="917121"/>
            <a:ext cx="2212474" cy="1605624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9A40BE62-C169-4DA6-8EC9-1B6A4710B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539" y="1004696"/>
            <a:ext cx="1945927" cy="1562302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0214E100-D773-4617-93D9-B2B50AA659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155" y="1489066"/>
            <a:ext cx="2100820" cy="160562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4A65FF6-6EB7-4F1F-91B7-432BC91B923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772" y="3533449"/>
            <a:ext cx="4058415" cy="1233605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Narrow" panose="020B0606020202030204" pitchFamily="34" charset="0"/>
              </a:rPr>
              <a:t>ИНСТРУМЕНТЫ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5207" y="2501998"/>
            <a:ext cx="213319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EV-115-01070  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2 500 руб.</a:t>
            </a:r>
            <a:endParaRPr lang="ru-RU" sz="1600" b="1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Рото-щетка из нейлона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42304" y="3153959"/>
            <a:ext cx="221158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EV-115-01071  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3 000 руб.</a:t>
            </a:r>
            <a:endParaRPr lang="ru-RU" sz="1600" b="1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Рото-пробка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53730" y="2522745"/>
            <a:ext cx="261030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EV-115-01072  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3 000 руб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Рото-щетка из конского волоса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07881" y="4936386"/>
            <a:ext cx="2545457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EV-115-01703  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3 700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Рукоятка, ось 100 мм, кожух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EV-115-01707  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4 200 </a:t>
            </a:r>
            <a:r>
              <a:rPr lang="ru-RU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Рукоятка, ось 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140 </a:t>
            </a: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мм, кожух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EV-115-01704  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4 200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Рукоятка, ось 200 мм, кожух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t="11483" r="9468" b="9422"/>
          <a:stretch/>
        </p:blipFill>
        <p:spPr>
          <a:xfrm>
            <a:off x="5028534" y="3374010"/>
            <a:ext cx="2582334" cy="1700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5" t="10237" r="10059" b="10032"/>
          <a:stretch/>
        </p:blipFill>
        <p:spPr>
          <a:xfrm>
            <a:off x="2595422" y="4506205"/>
            <a:ext cx="2646552" cy="1748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4" t="11774" r="12335" b="9824"/>
          <a:stretch/>
        </p:blipFill>
        <p:spPr>
          <a:xfrm>
            <a:off x="305207" y="3303412"/>
            <a:ext cx="2422085" cy="1717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5207" y="5090069"/>
            <a:ext cx="213319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EV-115-01074</a:t>
            </a: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5 300 руб.</a:t>
            </a:r>
            <a:endParaRPr lang="ru-RU" sz="1600" b="1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err="1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Рото</a:t>
            </a: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-щетка из </a:t>
            </a:r>
            <a:r>
              <a:rPr lang="ru-RU" sz="1600" dirty="0" err="1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флиса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67792" y="6163636"/>
            <a:ext cx="3366052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EV-115-01076  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8 900 руб.</a:t>
            </a:r>
            <a:endParaRPr lang="ru-RU" sz="1600" b="1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err="1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Рото</a:t>
            </a: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-щетка 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сталь-конский </a:t>
            </a: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волос 140 мм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98996" y="5090069"/>
            <a:ext cx="3508597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EV-115-01075  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5 300 руб.</a:t>
            </a:r>
            <a:endParaRPr lang="ru-RU" sz="1600" b="1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Рото-щетка 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нейлон-конский </a:t>
            </a: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волос 140 мм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868" y="642800"/>
            <a:ext cx="3274536" cy="217620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275095" y="2524157"/>
            <a:ext cx="261030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EV-115-01077  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5 300 руб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Рото-щетка из 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нейлона 140 мм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26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sp>
        <p:nvSpPr>
          <p:cNvPr id="14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ИНСТРУМЕНТЫ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908" y="3088850"/>
            <a:ext cx="4542566" cy="2699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0" y="821115"/>
            <a:ext cx="4478778" cy="2661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632" y="821115"/>
            <a:ext cx="4325872" cy="25708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2926" y="3619595"/>
            <a:ext cx="3764566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EV-2000-ABHH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2 200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Щётка овальная из конского волоса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4727" y="5788432"/>
            <a:ext cx="344692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EV-2000-ABN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1 850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Щётка овальная нейлоновая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39498" y="3553808"/>
            <a:ext cx="3030071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EV-2000-ABM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2 400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Щётка овальная 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бронзовая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73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89CDD507-DFC7-4A7B-B620-02A02C62E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6" y="785749"/>
            <a:ext cx="3789834" cy="3031867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0325B2E-BB77-4856-A8D4-537653B262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063" y="3509618"/>
            <a:ext cx="3789834" cy="314556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FAABC530-AAA6-498D-BE60-F171459643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291" y="1162419"/>
            <a:ext cx="2230750" cy="123328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468FA615-2100-45BD-BEDA-F969CE13E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5" y="4465757"/>
            <a:ext cx="2259948" cy="1233284"/>
          </a:xfrm>
          <a:prstGeom prst="rect">
            <a:avLst/>
          </a:prstGeom>
        </p:spPr>
      </p:pic>
      <p:sp>
        <p:nvSpPr>
          <p:cNvPr id="12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ИНСТРУМЕНТЫ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80225" y="2941374"/>
            <a:ext cx="4369228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EV-130-8001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6 500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Накатка VAUHTI с W-образным роликом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52447" y="2422960"/>
            <a:ext cx="455379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EV-130-8003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3 500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Роллер с линейной структурой M, универсальный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1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98AC9809-60FA-4FAC-9AF5-F1245335AF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8" t="-463" r="10782" b="10465"/>
          <a:stretch/>
        </p:blipFill>
        <p:spPr>
          <a:xfrm>
            <a:off x="3967471" y="133938"/>
            <a:ext cx="4862180" cy="4236356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D87095F0-C52D-4EB3-9892-EB198B0481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5" t="741" r="14445" b="12130"/>
          <a:stretch/>
        </p:blipFill>
        <p:spPr>
          <a:xfrm>
            <a:off x="8989056" y="1959298"/>
            <a:ext cx="2837330" cy="2554941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ИНСТРУМЕНТЫ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8938" y="4291642"/>
            <a:ext cx="4074459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EV-119-V1600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13 000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Утюг смазочный THICK &amp; DIGITAL, 1000 Вт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Ультратолстая подошва 35 мм.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7" y="2937696"/>
            <a:ext cx="3548572" cy="270789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38027" y="5645588"/>
            <a:ext cx="410933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EV-119-V1000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6 600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Утюг смазочный PROF EUROPE, 1000 Вт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705737" y="4731776"/>
            <a:ext cx="3497167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EV-119-V1400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3 600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Утюг смазочный ECONOMY, 1000 Вт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4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103142F8-1DF7-42D5-A2FF-8D79589D5B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" t="864" r="2886" b="4198"/>
          <a:stretch/>
        </p:blipFill>
        <p:spPr>
          <a:xfrm>
            <a:off x="646866" y="852448"/>
            <a:ext cx="3841206" cy="3520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009" y="3819746"/>
            <a:ext cx="3179721" cy="2777484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ИНСТРУМЕНТЫ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96717" y="3039663"/>
            <a:ext cx="2927473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EV-400-VVT10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11 500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Станок-профиль из алюминия с ножками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74564" y="5935705"/>
            <a:ext cx="547743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EV-400-670	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8 000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Алюминиевый профиль NORDIC (набор для поездок)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4" t="11111" r="17634" b="5429"/>
          <a:stretch/>
        </p:blipFill>
        <p:spPr>
          <a:xfrm>
            <a:off x="6346974" y="1017409"/>
            <a:ext cx="4605866" cy="38391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74041" y="3819746"/>
            <a:ext cx="2927473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EV-400-VVT10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5 0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Станок-профиль </a:t>
            </a:r>
            <a:r>
              <a:rPr lang="en-US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 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 </a:t>
            </a: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алюминия с ножками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01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7EA094-8C5B-4520-9846-D2F090D9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988"/>
            <a:ext cx="10515600" cy="1215249"/>
          </a:xfrm>
        </p:spPr>
        <p:txBody>
          <a:bodyPr>
            <a:normAutofit fontScale="90000"/>
          </a:bodyPr>
          <a:lstStyle/>
          <a:p>
            <a:r>
              <a:rPr lang="en-US" cap="all" dirty="0">
                <a:solidFill>
                  <a:srgbClr val="53082F"/>
                </a:solidFill>
              </a:rPr>
              <a:t/>
            </a:r>
            <a:br>
              <a:rPr lang="en-US" cap="all" dirty="0">
                <a:solidFill>
                  <a:srgbClr val="53082F"/>
                </a:solidFill>
              </a:rPr>
            </a:b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0E5BF865-F240-4B9D-B680-476613AE6E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7770" y="2002423"/>
            <a:ext cx="5167164" cy="434745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EV-313-FCLW</a:t>
            </a:r>
            <a:r>
              <a:rPr lang="en-US" sz="1600" b="1" dirty="0" smtClean="0">
                <a:latin typeface="Arial Narrow" panose="020B0606020202030204" pitchFamily="34" charset="0"/>
              </a:rPr>
              <a:t>	5 500 </a:t>
            </a:r>
            <a:r>
              <a:rPr lang="ru-RU" sz="1600" b="1" dirty="0" smtClean="0">
                <a:latin typeface="Arial Narrow" panose="020B0606020202030204" pitchFamily="34" charset="0"/>
              </a:rPr>
              <a:t>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FC WET SPRINT </a:t>
            </a:r>
            <a:r>
              <a:rPr lang="ru-RU" sz="1600" dirty="0">
                <a:latin typeface="Arial Narrow" panose="020B0606020202030204" pitchFamily="34" charset="0"/>
              </a:rPr>
              <a:t>эмульсия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+10°С до -3°С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latin typeface="Arial Narrow" panose="020B0606020202030204" pitchFamily="34" charset="0"/>
              </a:rPr>
              <a:t>EV-313-FCLM</a:t>
            </a:r>
            <a:r>
              <a:rPr lang="ru-RU" sz="1600" b="1" dirty="0" smtClean="0">
                <a:latin typeface="Arial Narrow" panose="020B0606020202030204" pitchFamily="34" charset="0"/>
              </a:rPr>
              <a:t>	5 500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FC MID </a:t>
            </a:r>
            <a:r>
              <a:rPr lang="ru-RU" sz="1600" dirty="0">
                <a:latin typeface="Arial Narrow" panose="020B0606020202030204" pitchFamily="34" charset="0"/>
              </a:rPr>
              <a:t>эмульсия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+0°С до -6°С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latin typeface="Arial Narrow" panose="020B0606020202030204" pitchFamily="34" charset="0"/>
              </a:rPr>
              <a:t>EV-313-FCLC</a:t>
            </a:r>
            <a:r>
              <a:rPr lang="ru-RU" sz="1600" b="1" dirty="0" smtClean="0">
                <a:latin typeface="Arial Narrow" panose="020B0606020202030204" pitchFamily="34" charset="0"/>
              </a:rPr>
              <a:t>	5 500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FC COLD </a:t>
            </a:r>
            <a:r>
              <a:rPr lang="ru-RU" sz="1600" dirty="0">
                <a:latin typeface="Arial Narrow" panose="020B0606020202030204" pitchFamily="34" charset="0"/>
              </a:rPr>
              <a:t>эмульсия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-6°С до -20°С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EV-313-FCLLDR</a:t>
            </a:r>
            <a:r>
              <a:rPr lang="ru-RU" sz="1600" b="1" dirty="0" smtClean="0">
                <a:latin typeface="Arial Narrow" panose="020B0606020202030204" pitchFamily="34" charset="0"/>
              </a:rPr>
              <a:t>	5 800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FC LDR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эмульсия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+5°С до -20°С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Arial Narrow" panose="020B0606020202030204" pitchFamily="34" charset="0"/>
              </a:rPr>
              <a:t>EV</a:t>
            </a:r>
            <a:r>
              <a:rPr lang="ru-RU" sz="1600" dirty="0">
                <a:latin typeface="Arial Narrow" panose="020B0606020202030204" pitchFamily="34" charset="0"/>
              </a:rPr>
              <a:t>-313-</a:t>
            </a:r>
            <a:r>
              <a:rPr lang="en-US" sz="1600" dirty="0" smtClean="0">
                <a:latin typeface="Arial Narrow" panose="020B0606020202030204" pitchFamily="34" charset="0"/>
              </a:rPr>
              <a:t>FCLB</a:t>
            </a:r>
            <a:r>
              <a:rPr lang="ru-RU" sz="1600" b="1" dirty="0" smtClean="0">
                <a:latin typeface="Arial Narrow" panose="020B0606020202030204" pitchFamily="34" charset="0"/>
              </a:rPr>
              <a:t>	5 500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FC BLACK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 smtClean="0">
                <a:latin typeface="Arial Narrow" panose="020B0606020202030204" pitchFamily="34" charset="0"/>
              </a:rPr>
              <a:t>эмульсия</a:t>
            </a:r>
            <a:endParaRPr lang="en-US" sz="16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en-US" sz="1600" dirty="0" smtClean="0">
                <a:latin typeface="Arial Narrow" panose="020B0606020202030204" pitchFamily="34" charset="0"/>
              </a:rPr>
              <a:t>-2</a:t>
            </a:r>
            <a:r>
              <a:rPr lang="ru-RU" sz="1600" dirty="0" smtClean="0">
                <a:latin typeface="Arial Narrow" panose="020B0606020202030204" pitchFamily="34" charset="0"/>
              </a:rPr>
              <a:t>°С </a:t>
            </a:r>
            <a:r>
              <a:rPr lang="ru-RU" sz="1600" dirty="0">
                <a:latin typeface="Arial Narrow" panose="020B0606020202030204" pitchFamily="34" charset="0"/>
              </a:rPr>
              <a:t>до -20°С</a:t>
            </a:r>
          </a:p>
          <a:p>
            <a:pPr marL="0" indent="0">
              <a:buNone/>
            </a:pPr>
            <a:endParaRPr lang="ru-RU" sz="1400" dirty="0">
              <a:latin typeface="Arial Narrow" panose="020B0606020202030204" pitchFamily="34" charset="0"/>
            </a:endParaRPr>
          </a:p>
        </p:txBody>
      </p:sp>
      <p:pic>
        <p:nvPicPr>
          <p:cNvPr id="6" name="Kuva 10">
            <a:extLst>
              <a:ext uri="{FF2B5EF4-FFF2-40B4-BE49-F238E27FC236}">
                <a16:creationId xmlns:a16="http://schemas.microsoft.com/office/drawing/2014/main" id="{EE892451-1309-452C-B121-D165E8AE1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rial Narrow" panose="020B0606020202030204" pitchFamily="34" charset="0"/>
              </a:rPr>
              <a:t>FC </a:t>
            </a:r>
            <a:r>
              <a:rPr lang="ru-RU" sz="2400" b="1" dirty="0" smtClean="0">
                <a:latin typeface="Arial Narrow" panose="020B0606020202030204" pitchFamily="34" charset="0"/>
              </a:rPr>
              <a:t>100% ФТОРУГЛЕРОД - ЭМУЛЬСИИ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2926" y="6141057"/>
            <a:ext cx="15087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</a:rPr>
              <a:t>УПАКОВКА: </a:t>
            </a:r>
            <a:r>
              <a:rPr lang="en-US" sz="1600" dirty="0">
                <a:latin typeface="Arial Narrow" panose="020B0606020202030204" pitchFamily="34" charset="0"/>
              </a:rPr>
              <a:t>4</a:t>
            </a:r>
            <a:r>
              <a:rPr lang="ru-RU" sz="1600" dirty="0" smtClean="0">
                <a:latin typeface="Arial Narrow" panose="020B0606020202030204" pitchFamily="34" charset="0"/>
              </a:rPr>
              <a:t>0 г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4459" y="661362"/>
            <a:ext cx="114804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 Narrow" panose="020B0606020202030204" pitchFamily="34" charset="0"/>
              </a:rPr>
              <a:t>Это жидкие верси </a:t>
            </a:r>
            <a:r>
              <a:rPr lang="en-US" sz="1600" dirty="0">
                <a:latin typeface="Arial Narrow" panose="020B0606020202030204" pitchFamily="34" charset="0"/>
              </a:rPr>
              <a:t>FC</a:t>
            </a:r>
            <a:r>
              <a:rPr lang="ru-RU" sz="1600" dirty="0">
                <a:latin typeface="Arial Narrow" panose="020B0606020202030204" pitchFamily="34" charset="0"/>
              </a:rPr>
              <a:t> порошков. Отличная износостойкость. Наносят на жидкие и твёрдые мази скольжения, порошки, как финальный слой. Быстро наносится и сохнет. Отличный результат, даже если наносится просто на базовые мази скольжения. Можно использовать для нанесения на мази </a:t>
            </a:r>
            <a:r>
              <a:rPr lang="ru-RU" sz="1600" dirty="0" smtClean="0">
                <a:latin typeface="Arial Narrow" panose="020B0606020202030204" pitchFamily="34" charset="0"/>
              </a:rPr>
              <a:t>держания </a:t>
            </a:r>
            <a:r>
              <a:rPr lang="ru-RU" sz="1600" dirty="0">
                <a:latin typeface="Arial Narrow" panose="020B0606020202030204" pitchFamily="34" charset="0"/>
              </a:rPr>
              <a:t>и клистеры, чтобы «добавить скольжения» и предотвратить обледенение колодки в сложных погодных условиях.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52926" y="2311112"/>
            <a:ext cx="5968227" cy="3098252"/>
            <a:chOff x="352926" y="1840467"/>
            <a:chExt cx="5968227" cy="3098252"/>
          </a:xfrm>
        </p:grpSpPr>
        <p:pic>
          <p:nvPicPr>
            <p:cNvPr id="11" name="Kuva 22">
              <a:extLst>
                <a:ext uri="{FF2B5EF4-FFF2-40B4-BE49-F238E27FC236}">
                  <a16:creationId xmlns:a16="http://schemas.microsoft.com/office/drawing/2014/main" id="{61BD6FEB-A274-4F6D-97FC-6333FD870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5036" y="1840468"/>
              <a:ext cx="1231949" cy="3098251"/>
            </a:xfrm>
            <a:prstGeom prst="rect">
              <a:avLst/>
            </a:prstGeom>
          </p:spPr>
        </p:pic>
        <p:pic>
          <p:nvPicPr>
            <p:cNvPr id="12" name="Kuva 28">
              <a:extLst>
                <a:ext uri="{FF2B5EF4-FFF2-40B4-BE49-F238E27FC236}">
                  <a16:creationId xmlns:a16="http://schemas.microsoft.com/office/drawing/2014/main" id="{2A84DC32-610A-4C4A-A174-C0F1B7BAF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76777" y="1840467"/>
              <a:ext cx="1152151" cy="3098251"/>
            </a:xfrm>
            <a:prstGeom prst="rect">
              <a:avLst/>
            </a:prstGeom>
          </p:spPr>
        </p:pic>
        <p:pic>
          <p:nvPicPr>
            <p:cNvPr id="13" name="Kuva 18">
              <a:extLst>
                <a:ext uri="{FF2B5EF4-FFF2-40B4-BE49-F238E27FC236}">
                  <a16:creationId xmlns:a16="http://schemas.microsoft.com/office/drawing/2014/main" id="{FC5A5F97-72BA-4322-8C8B-8B94105A9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926" y="1840468"/>
              <a:ext cx="1202735" cy="3061333"/>
            </a:xfrm>
            <a:prstGeom prst="rect">
              <a:avLst/>
            </a:prstGeom>
          </p:spPr>
        </p:pic>
        <p:pic>
          <p:nvPicPr>
            <p:cNvPr id="14" name="Kuva 14">
              <a:extLst>
                <a:ext uri="{FF2B5EF4-FFF2-40B4-BE49-F238E27FC236}">
                  <a16:creationId xmlns:a16="http://schemas.microsoft.com/office/drawing/2014/main" id="{A68D42AF-817F-4ADE-86D4-5519BB46D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780" y="1867360"/>
              <a:ext cx="1114464" cy="307135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0289" y="1867360"/>
              <a:ext cx="1110864" cy="30613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45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923F576F-F72F-4E5E-96BE-C880853D2D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2" t="2959" r="18377" b="4201"/>
          <a:stretch/>
        </p:blipFill>
        <p:spPr>
          <a:xfrm>
            <a:off x="554631" y="775362"/>
            <a:ext cx="4993239" cy="4401755"/>
          </a:xfrm>
          <a:prstGeom prst="rect">
            <a:avLst/>
          </a:prstGeom>
        </p:spPr>
      </p:pic>
      <p:sp>
        <p:nvSpPr>
          <p:cNvPr id="16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ИНСТРУМЕНТЫ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1911" y="5576494"/>
            <a:ext cx="4347882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EV-2000-1070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3 0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Тиски для горных лыж и сноубордов RACE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326" y="945334"/>
            <a:ext cx="5432820" cy="447050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518326" y="5576495"/>
            <a:ext cx="461583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EV-2000-690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5 500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Тиски для горных лыж и сноубордов QUICK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28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grpSp>
        <p:nvGrpSpPr>
          <p:cNvPr id="6" name="Ryhmä 5">
            <a:extLst>
              <a:ext uri="{FF2B5EF4-FFF2-40B4-BE49-F238E27FC236}">
                <a16:creationId xmlns:a16="http://schemas.microsoft.com/office/drawing/2014/main" id="{7927F728-8FFB-4395-A4F4-84B2409DAA54}"/>
              </a:ext>
            </a:extLst>
          </p:cNvPr>
          <p:cNvGrpSpPr/>
          <p:nvPr/>
        </p:nvGrpSpPr>
        <p:grpSpPr>
          <a:xfrm>
            <a:off x="-1" y="379163"/>
            <a:ext cx="5070192" cy="2976736"/>
            <a:chOff x="-1" y="1065232"/>
            <a:chExt cx="5070192" cy="2976736"/>
          </a:xfrm>
        </p:grpSpPr>
        <p:pic>
          <p:nvPicPr>
            <p:cNvPr id="1026" name="Picture 2" descr="https://vauhti.fi/wp-content/uploads/2017/11/PRO-FILE-CROME-COARSE_edited.png">
              <a:extLst>
                <a:ext uri="{FF2B5EF4-FFF2-40B4-BE49-F238E27FC236}">
                  <a16:creationId xmlns:a16="http://schemas.microsoft.com/office/drawing/2014/main" id="{F0118DD0-8D01-4261-87FE-0290E57CC8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" t="39970" b="32299"/>
            <a:stretch/>
          </p:blipFill>
          <p:spPr bwMode="auto">
            <a:xfrm>
              <a:off x="-1" y="1065232"/>
              <a:ext cx="5070191" cy="1434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vauhti.fi/wp-content/uploads/2017/11/PRO-FILE-CROME-MEDIUM_edited.png">
              <a:extLst>
                <a:ext uri="{FF2B5EF4-FFF2-40B4-BE49-F238E27FC236}">
                  <a16:creationId xmlns:a16="http://schemas.microsoft.com/office/drawing/2014/main" id="{23649DB6-F91B-43A5-B1B1-46CE9F820B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7" t="43182" r="3995" b="31895"/>
            <a:stretch/>
          </p:blipFill>
          <p:spPr bwMode="auto">
            <a:xfrm>
              <a:off x="0" y="2037394"/>
              <a:ext cx="5070190" cy="1395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vauhti.fi/wp-content/uploads/2017/11/PRO-FILE-CROME-FINE_edited.png">
              <a:extLst>
                <a:ext uri="{FF2B5EF4-FFF2-40B4-BE49-F238E27FC236}">
                  <a16:creationId xmlns:a16="http://schemas.microsoft.com/office/drawing/2014/main" id="{B16DAABB-66A3-41B0-A45D-D365EC657D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06" r="6017" b="34220"/>
            <a:stretch/>
          </p:blipFill>
          <p:spPr bwMode="auto">
            <a:xfrm>
              <a:off x="202571" y="2800272"/>
              <a:ext cx="4867620" cy="1241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https://vauhti.fi/wp-content/uploads/2017/11/CARVING-FILE-CHROME_edited.png">
            <a:extLst>
              <a:ext uri="{FF2B5EF4-FFF2-40B4-BE49-F238E27FC236}">
                <a16:creationId xmlns:a16="http://schemas.microsoft.com/office/drawing/2014/main" id="{1C821658-E53B-441A-864F-0DDCD873D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63" b="26589"/>
          <a:stretch/>
        </p:blipFill>
        <p:spPr bwMode="auto">
          <a:xfrm>
            <a:off x="4852081" y="2120463"/>
            <a:ext cx="3600000" cy="133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isällön paikkamerkki 4">
            <a:extLst>
              <a:ext uri="{FF2B5EF4-FFF2-40B4-BE49-F238E27FC236}">
                <a16:creationId xmlns:a16="http://schemas.microsoft.com/office/drawing/2014/main" id="{5BF50B4E-852C-4929-9698-7DD378833AD4}"/>
              </a:ext>
            </a:extLst>
          </p:cNvPr>
          <p:cNvSpPr txBox="1">
            <a:spLocks/>
          </p:cNvSpPr>
          <p:nvPr/>
        </p:nvSpPr>
        <p:spPr>
          <a:xfrm>
            <a:off x="8666468" y="3017715"/>
            <a:ext cx="3543462" cy="3235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EV-2000-87010010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2 500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руб.</a:t>
            </a:r>
            <a:endParaRPr lang="ru-RU" sz="1600" b="1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latin typeface="Arial Narrow" panose="020B0606020202030204" pitchFamily="34" charset="0"/>
              </a:rPr>
              <a:t>PRO RS FILE </a:t>
            </a:r>
            <a:r>
              <a:rPr lang="ru-RU" sz="1600" dirty="0" smtClean="0">
                <a:latin typeface="Arial Narrow" panose="020B0606020202030204" pitchFamily="34" charset="0"/>
              </a:rPr>
              <a:t>Напильник стальной 100 мм, 10 зубьев на см</a:t>
            </a:r>
            <a:r>
              <a:rPr lang="en-US" sz="1600" dirty="0" smtClean="0">
                <a:latin typeface="Arial Narrow" panose="020B0606020202030204" pitchFamily="34" charset="0"/>
              </a:rPr>
              <a:t>, </a:t>
            </a:r>
            <a:r>
              <a:rPr lang="ru-RU" sz="1600" dirty="0" smtClean="0">
                <a:latin typeface="Arial Narrow" panose="020B0606020202030204" pitchFamily="34" charset="0"/>
              </a:rPr>
              <a:t>грубый</a:t>
            </a:r>
            <a:endParaRPr lang="en-US" sz="1600" dirty="0" smtClean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EV-2000-8701001</a:t>
            </a:r>
            <a:r>
              <a:rPr lang="en-US" sz="1600" dirty="0" smtClean="0">
                <a:latin typeface="Arial Narrow" panose="020B0606020202030204" pitchFamily="34" charset="0"/>
              </a:rPr>
              <a:t>3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2 500</a:t>
            </a:r>
            <a:r>
              <a:rPr lang="ru-RU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 Narrow" panose="020B0606020202030204" pitchFamily="34" charset="0"/>
              </a:rPr>
              <a:t>PRO RS FILE </a:t>
            </a:r>
            <a:r>
              <a:rPr lang="ru-RU" sz="1600" dirty="0">
                <a:latin typeface="Arial Narrow" panose="020B0606020202030204" pitchFamily="34" charset="0"/>
              </a:rPr>
              <a:t>Напильник стальной 100 мм, </a:t>
            </a:r>
            <a:r>
              <a:rPr lang="ru-RU" sz="1600" dirty="0" smtClean="0">
                <a:latin typeface="Arial Narrow" panose="020B0606020202030204" pitchFamily="34" charset="0"/>
              </a:rPr>
              <a:t>1</a:t>
            </a:r>
            <a:r>
              <a:rPr lang="en-US" sz="1600" dirty="0" smtClean="0">
                <a:latin typeface="Arial Narrow" panose="020B0606020202030204" pitchFamily="34" charset="0"/>
              </a:rPr>
              <a:t>3</a:t>
            </a:r>
            <a:r>
              <a:rPr lang="ru-RU" sz="1600" dirty="0" smtClean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зубьев на см</a:t>
            </a:r>
            <a:r>
              <a:rPr lang="en-US" sz="1600" dirty="0">
                <a:latin typeface="Arial Narrow" panose="020B0606020202030204" pitchFamily="34" charset="0"/>
              </a:rPr>
              <a:t>, </a:t>
            </a:r>
            <a:r>
              <a:rPr lang="ru-RU" sz="1600" dirty="0" smtClean="0">
                <a:latin typeface="Arial Narrow" panose="020B0606020202030204" pitchFamily="34" charset="0"/>
              </a:rPr>
              <a:t>средний</a:t>
            </a:r>
            <a:endParaRPr lang="en-US" sz="1600" dirty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 smtClean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EV-2000-87010016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2 500</a:t>
            </a:r>
            <a:r>
              <a:rPr lang="ru-RU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 Narrow" panose="020B0606020202030204" pitchFamily="34" charset="0"/>
              </a:rPr>
              <a:t>PRO RS FILE </a:t>
            </a:r>
            <a:r>
              <a:rPr lang="ru-RU" sz="1600" dirty="0">
                <a:latin typeface="Arial Narrow" panose="020B0606020202030204" pitchFamily="34" charset="0"/>
              </a:rPr>
              <a:t>Напильник стальной 100 мм, </a:t>
            </a:r>
            <a:r>
              <a:rPr lang="ru-RU" sz="1600" dirty="0" smtClean="0">
                <a:latin typeface="Arial Narrow" panose="020B0606020202030204" pitchFamily="34" charset="0"/>
              </a:rPr>
              <a:t>16 </a:t>
            </a:r>
            <a:r>
              <a:rPr lang="ru-RU" sz="1600" dirty="0">
                <a:latin typeface="Arial Narrow" panose="020B0606020202030204" pitchFamily="34" charset="0"/>
              </a:rPr>
              <a:t>зубьев на см</a:t>
            </a:r>
            <a:r>
              <a:rPr lang="en-US" sz="1600" dirty="0">
                <a:latin typeface="Arial Narrow" panose="020B0606020202030204" pitchFamily="34" charset="0"/>
              </a:rPr>
              <a:t>, </a:t>
            </a:r>
            <a:r>
              <a:rPr lang="ru-RU" sz="1600" dirty="0" smtClean="0">
                <a:latin typeface="Arial Narrow" panose="020B0606020202030204" pitchFamily="34" charset="0"/>
              </a:rPr>
              <a:t>мелкий</a:t>
            </a:r>
            <a:endParaRPr lang="en-US" sz="1600" dirty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 Narrow" panose="020B0606020202030204" pitchFamily="34" charset="0"/>
            </a:endParaRPr>
          </a:p>
        </p:txBody>
      </p:sp>
      <p:pic>
        <p:nvPicPr>
          <p:cNvPr id="13" name="Picture 2" descr="https://vauhti.fi/wp-content/uploads/2017/11/PRO-RS-FILE_edited.png">
            <a:extLst>
              <a:ext uri="{FF2B5EF4-FFF2-40B4-BE49-F238E27FC236}">
                <a16:creationId xmlns:a16="http://schemas.microsoft.com/office/drawing/2014/main" id="{9D85A577-15BE-4A90-8BB4-888D37567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36453" r="18669" b="35742"/>
          <a:stretch/>
        </p:blipFill>
        <p:spPr bwMode="auto">
          <a:xfrm>
            <a:off x="8666468" y="1937384"/>
            <a:ext cx="2841214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ИНСТРУМЕНТЫ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0B679300-1BFB-41CA-9297-EBC335F65D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3448" y="3006456"/>
            <a:ext cx="3771351" cy="352881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EV-2000-817813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3 500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latin typeface="Arial Narrow" panose="020B0606020202030204" pitchFamily="34" charset="0"/>
              </a:rPr>
              <a:t>PRO FILE </a:t>
            </a:r>
            <a:r>
              <a:rPr lang="ru-RU" sz="1600" dirty="0" smtClean="0">
                <a:latin typeface="Arial Narrow" panose="020B0606020202030204" pitchFamily="34" charset="0"/>
              </a:rPr>
              <a:t>Напильник </a:t>
            </a:r>
            <a:r>
              <a:rPr lang="ru-RU" sz="1600" dirty="0">
                <a:latin typeface="Arial Narrow" panose="020B0606020202030204" pitchFamily="34" charset="0"/>
              </a:rPr>
              <a:t>стальной хромированный 200 мм, 13 зубьев на </a:t>
            </a:r>
            <a:r>
              <a:rPr lang="ru-RU" sz="1600" dirty="0" smtClean="0">
                <a:latin typeface="Arial Narrow" panose="020B0606020202030204" pitchFamily="34" charset="0"/>
              </a:rPr>
              <a:t>см, грубый</a:t>
            </a:r>
            <a:endParaRPr lang="en-US" sz="1600" dirty="0" smtClean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EV-2000-81781</a:t>
            </a:r>
            <a:r>
              <a:rPr lang="en-US" sz="1600" dirty="0" smtClean="0">
                <a:latin typeface="Arial Narrow" panose="020B0606020202030204" pitchFamily="34" charset="0"/>
              </a:rPr>
              <a:t>6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3 500</a:t>
            </a:r>
            <a:r>
              <a:rPr lang="ru-RU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 Narrow" panose="020B0606020202030204" pitchFamily="34" charset="0"/>
              </a:rPr>
              <a:t>PRO FILE </a:t>
            </a:r>
            <a:r>
              <a:rPr lang="ru-RU" sz="1600" dirty="0">
                <a:latin typeface="Arial Narrow" panose="020B0606020202030204" pitchFamily="34" charset="0"/>
              </a:rPr>
              <a:t>Напильник стальной хромированный 200 мм, 16 зубьев на </a:t>
            </a:r>
            <a:r>
              <a:rPr lang="ru-RU" sz="1600" dirty="0" smtClean="0">
                <a:latin typeface="Arial Narrow" panose="020B0606020202030204" pitchFamily="34" charset="0"/>
              </a:rPr>
              <a:t>см</a:t>
            </a:r>
            <a:r>
              <a:rPr lang="en-US" sz="1600" dirty="0" smtClean="0">
                <a:latin typeface="Arial Narrow" panose="020B0606020202030204" pitchFamily="34" charset="0"/>
              </a:rPr>
              <a:t>, </a:t>
            </a:r>
            <a:r>
              <a:rPr lang="ru-RU" sz="1600" dirty="0" smtClean="0">
                <a:latin typeface="Arial Narrow" panose="020B0606020202030204" pitchFamily="34" charset="0"/>
              </a:rPr>
              <a:t>средний</a:t>
            </a:r>
            <a:endParaRPr lang="en-US" sz="1600" dirty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 smtClean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EV-2000-</a:t>
            </a:r>
            <a:r>
              <a:rPr lang="ru-RU" sz="1600" dirty="0">
                <a:latin typeface="Arial Narrow" panose="020B0606020202030204" pitchFamily="34" charset="0"/>
              </a:rPr>
              <a:t>824620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2 800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 Narrow" panose="020B0606020202030204" pitchFamily="34" charset="0"/>
              </a:rPr>
              <a:t>PRO FILE </a:t>
            </a:r>
            <a:r>
              <a:rPr lang="ru-RU" sz="1600" dirty="0">
                <a:latin typeface="Arial Narrow" panose="020B0606020202030204" pitchFamily="34" charset="0"/>
              </a:rPr>
              <a:t>Напильник стальной хромированный 150 мм, 20 зубьев на </a:t>
            </a:r>
            <a:r>
              <a:rPr lang="ru-RU" sz="1600" dirty="0" smtClean="0">
                <a:latin typeface="Arial Narrow" panose="020B0606020202030204" pitchFamily="34" charset="0"/>
              </a:rPr>
              <a:t>см</a:t>
            </a:r>
            <a:r>
              <a:rPr lang="en-US" sz="1600" dirty="0" smtClean="0">
                <a:latin typeface="Arial Narrow" panose="020B0606020202030204" pitchFamily="34" charset="0"/>
              </a:rPr>
              <a:t>, </a:t>
            </a:r>
            <a:r>
              <a:rPr lang="ru-RU" sz="1600" dirty="0" smtClean="0">
                <a:latin typeface="Arial Narrow" panose="020B0606020202030204" pitchFamily="34" charset="0"/>
              </a:rPr>
              <a:t>мелкий</a:t>
            </a:r>
            <a:endParaRPr lang="en-US" sz="1600" dirty="0" smtClean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 Narrow" panose="020B0606020202030204" pitchFamily="34" charset="0"/>
              <a:cs typeface="Arial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 Narrow" panose="020B060602020203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 smtClean="0">
              <a:latin typeface="AvenirNext LT Pro Bold" panose="020B080402020202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AvenirNext LT Pro Bold" panose="020B0804020202020204" pitchFamily="34" charset="0"/>
              <a:cs typeface="Arial"/>
            </a:endParaRPr>
          </a:p>
        </p:txBody>
      </p:sp>
      <p:sp>
        <p:nvSpPr>
          <p:cNvPr id="10" name="Sisällön paikkamerkki 4">
            <a:extLst>
              <a:ext uri="{FF2B5EF4-FFF2-40B4-BE49-F238E27FC236}">
                <a16:creationId xmlns:a16="http://schemas.microsoft.com/office/drawing/2014/main" id="{5A042ABB-A02E-4B40-9AF8-789F2D2DBCD4}"/>
              </a:ext>
            </a:extLst>
          </p:cNvPr>
          <p:cNvSpPr txBox="1">
            <a:spLocks/>
          </p:cNvSpPr>
          <p:nvPr/>
        </p:nvSpPr>
        <p:spPr>
          <a:xfrm>
            <a:off x="4969656" y="3017716"/>
            <a:ext cx="3626237" cy="35175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latin typeface="Arial Narrow" panose="020B0606020202030204" pitchFamily="34" charset="0"/>
              </a:rPr>
              <a:t>EV-2000-82512013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en-US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500</a:t>
            </a:r>
            <a:r>
              <a:rPr lang="ru-RU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latin typeface="Arial Narrow" panose="020B0606020202030204" pitchFamily="34" charset="0"/>
              </a:rPr>
              <a:t>CARVING </a:t>
            </a:r>
            <a:r>
              <a:rPr lang="en-US" sz="1600" dirty="0">
                <a:latin typeface="Arial Narrow" panose="020B0606020202030204" pitchFamily="34" charset="0"/>
              </a:rPr>
              <a:t>FILE </a:t>
            </a:r>
            <a:r>
              <a:rPr lang="ru-RU" sz="1600" dirty="0">
                <a:latin typeface="Arial Narrow" panose="020B0606020202030204" pitchFamily="34" charset="0"/>
              </a:rPr>
              <a:t>Напильник стальной хромированный </a:t>
            </a:r>
            <a:r>
              <a:rPr lang="ru-RU" sz="1600" dirty="0" smtClean="0">
                <a:latin typeface="Arial Narrow" panose="020B0606020202030204" pitchFamily="34" charset="0"/>
              </a:rPr>
              <a:t>120 </a:t>
            </a:r>
            <a:r>
              <a:rPr lang="ru-RU" sz="1600" dirty="0">
                <a:latin typeface="Arial Narrow" panose="020B0606020202030204" pitchFamily="34" charset="0"/>
              </a:rPr>
              <a:t>мм, 13 зубьев на </a:t>
            </a:r>
            <a:r>
              <a:rPr lang="ru-RU" sz="1600" dirty="0" smtClean="0">
                <a:latin typeface="Arial Narrow" panose="020B0606020202030204" pitchFamily="34" charset="0"/>
              </a:rPr>
              <a:t>см</a:t>
            </a:r>
            <a:r>
              <a:rPr lang="en-US" sz="1600" dirty="0" smtClean="0">
                <a:latin typeface="Arial Narrow" panose="020B0606020202030204" pitchFamily="34" charset="0"/>
              </a:rPr>
              <a:t>, </a:t>
            </a:r>
            <a:r>
              <a:rPr lang="ru-RU" sz="1600" dirty="0" smtClean="0">
                <a:latin typeface="Arial Narrow" panose="020B0606020202030204" pitchFamily="34" charset="0"/>
              </a:rPr>
              <a:t>грубый</a:t>
            </a:r>
            <a:endParaRPr lang="en-US" sz="1600" dirty="0" smtClean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 smtClean="0">
                <a:latin typeface="Arial Narrow" panose="020B0606020202030204" pitchFamily="34" charset="0"/>
              </a:rPr>
              <a:t>EV-2000-8251201</a:t>
            </a:r>
            <a:r>
              <a:rPr lang="en-US" sz="1700" dirty="0" smtClean="0">
                <a:latin typeface="Arial Narrow" panose="020B0606020202030204" pitchFamily="34" charset="0"/>
              </a:rPr>
              <a:t>6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2 500</a:t>
            </a:r>
            <a:r>
              <a:rPr lang="ru-RU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 Narrow" panose="020B0606020202030204" pitchFamily="34" charset="0"/>
              </a:rPr>
              <a:t>CARVING FILE </a:t>
            </a:r>
            <a:r>
              <a:rPr lang="ru-RU" sz="1600" dirty="0">
                <a:latin typeface="Arial Narrow" panose="020B0606020202030204" pitchFamily="34" charset="0"/>
              </a:rPr>
              <a:t>Напильник стальной хромированный </a:t>
            </a:r>
            <a:r>
              <a:rPr lang="ru-RU" sz="1600" dirty="0" smtClean="0">
                <a:latin typeface="Arial Narrow" panose="020B0606020202030204" pitchFamily="34" charset="0"/>
              </a:rPr>
              <a:t>120 </a:t>
            </a:r>
            <a:r>
              <a:rPr lang="ru-RU" sz="1600" dirty="0">
                <a:latin typeface="Arial Narrow" panose="020B0606020202030204" pitchFamily="34" charset="0"/>
              </a:rPr>
              <a:t>мм, </a:t>
            </a:r>
            <a:r>
              <a:rPr lang="ru-RU" sz="1600" dirty="0" smtClean="0">
                <a:latin typeface="Arial Narrow" panose="020B0606020202030204" pitchFamily="34" charset="0"/>
              </a:rPr>
              <a:t>1</a:t>
            </a:r>
            <a:r>
              <a:rPr lang="en-US" sz="1600" dirty="0" smtClean="0">
                <a:latin typeface="Arial Narrow" panose="020B0606020202030204" pitchFamily="34" charset="0"/>
              </a:rPr>
              <a:t>6</a:t>
            </a:r>
            <a:r>
              <a:rPr lang="ru-RU" sz="1600" dirty="0" smtClean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зубьев на см</a:t>
            </a:r>
            <a:r>
              <a:rPr lang="en-US" sz="1600" dirty="0">
                <a:latin typeface="Arial Narrow" panose="020B0606020202030204" pitchFamily="34" charset="0"/>
              </a:rPr>
              <a:t>, </a:t>
            </a:r>
            <a:r>
              <a:rPr lang="ru-RU" sz="1600" dirty="0" smtClean="0">
                <a:latin typeface="Arial Narrow" panose="020B0606020202030204" pitchFamily="34" charset="0"/>
              </a:rPr>
              <a:t>средний</a:t>
            </a:r>
            <a:endParaRPr lang="en-US" sz="1600" dirty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 smtClean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 smtClean="0">
                <a:latin typeface="Arial Narrow" panose="020B0606020202030204" pitchFamily="34" charset="0"/>
              </a:rPr>
              <a:t>EV-2000-825120</a:t>
            </a:r>
            <a:r>
              <a:rPr lang="en-US" sz="1700" dirty="0" smtClean="0">
                <a:latin typeface="Arial Narrow" panose="020B0606020202030204" pitchFamily="34" charset="0"/>
              </a:rPr>
              <a:t>20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2 500</a:t>
            </a:r>
            <a:r>
              <a:rPr lang="ru-RU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 Narrow" panose="020B0606020202030204" pitchFamily="34" charset="0"/>
              </a:rPr>
              <a:t>CARVING FILE </a:t>
            </a:r>
            <a:r>
              <a:rPr lang="ru-RU" sz="1600" dirty="0">
                <a:latin typeface="Arial Narrow" panose="020B0606020202030204" pitchFamily="34" charset="0"/>
              </a:rPr>
              <a:t>Напильник стальной хромированный </a:t>
            </a:r>
            <a:r>
              <a:rPr lang="ru-RU" sz="1600" dirty="0" smtClean="0">
                <a:latin typeface="Arial Narrow" panose="020B0606020202030204" pitchFamily="34" charset="0"/>
              </a:rPr>
              <a:t>120 </a:t>
            </a:r>
            <a:r>
              <a:rPr lang="ru-RU" sz="1600" dirty="0">
                <a:latin typeface="Arial Narrow" panose="020B0606020202030204" pitchFamily="34" charset="0"/>
              </a:rPr>
              <a:t>мм, </a:t>
            </a:r>
            <a:r>
              <a:rPr lang="en-US" sz="1600" dirty="0" smtClean="0">
                <a:latin typeface="Arial Narrow" panose="020B0606020202030204" pitchFamily="34" charset="0"/>
              </a:rPr>
              <a:t>20</a:t>
            </a:r>
            <a:r>
              <a:rPr lang="ru-RU" sz="1600" dirty="0" smtClean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зубьев на см</a:t>
            </a:r>
            <a:r>
              <a:rPr lang="en-US" sz="1600" dirty="0">
                <a:latin typeface="Arial Narrow" panose="020B0606020202030204" pitchFamily="34" charset="0"/>
              </a:rPr>
              <a:t>, </a:t>
            </a:r>
            <a:r>
              <a:rPr lang="ru-RU" sz="1600" dirty="0" smtClean="0">
                <a:latin typeface="Arial Narrow" panose="020B0606020202030204" pitchFamily="34" charset="0"/>
              </a:rPr>
              <a:t>мелкий</a:t>
            </a:r>
            <a:endParaRPr lang="en-US" sz="1600" dirty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 smtClean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latin typeface="Arial Narrow" panose="020B0606020202030204" pitchFamily="34" charset="0"/>
              <a:cs typeface="Arial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latin typeface="Arial Narrow" panose="020B0606020202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029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0B679300-1BFB-41CA-9297-EBC335F65D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927" y="1277471"/>
            <a:ext cx="3734979" cy="5271247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EV-2000-10100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2 15</a:t>
            </a:r>
            <a:r>
              <a:rPr lang="en-US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руб.</a:t>
            </a:r>
            <a:endParaRPr lang="ru-RU" sz="1600" b="1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latin typeface="Arial Narrow" panose="020B0606020202030204" pitchFamily="34" charset="0"/>
              </a:rPr>
              <a:t>DIAMOND FILE </a:t>
            </a:r>
            <a:r>
              <a:rPr lang="ru-RU" sz="1600" dirty="0" smtClean="0">
                <a:latin typeface="Arial Narrow" panose="020B0606020202030204" pitchFamily="34" charset="0"/>
              </a:rPr>
              <a:t>Алмазный камень 100 мм, зерно #100</a:t>
            </a:r>
            <a:r>
              <a:rPr lang="en-US" sz="1600" dirty="0" smtClean="0">
                <a:latin typeface="Arial Narrow" panose="020B0606020202030204" pitchFamily="34" charset="0"/>
              </a:rPr>
              <a:t>, </a:t>
            </a:r>
            <a:r>
              <a:rPr lang="ru-RU" sz="1600" dirty="0" smtClean="0">
                <a:latin typeface="Arial Narrow" panose="020B0606020202030204" pitchFamily="34" charset="0"/>
              </a:rPr>
              <a:t>экстра грубый</a:t>
            </a:r>
            <a:endParaRPr lang="en-US" sz="1600" dirty="0" smtClean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EV-2000-10</a:t>
            </a:r>
            <a:r>
              <a:rPr lang="en-US" sz="1600" dirty="0" smtClean="0">
                <a:latin typeface="Arial Narrow" panose="020B0606020202030204" pitchFamily="34" charset="0"/>
              </a:rPr>
              <a:t>2</a:t>
            </a:r>
            <a:r>
              <a:rPr lang="ru-RU" sz="1600" dirty="0" smtClean="0">
                <a:latin typeface="Arial Narrow" panose="020B0606020202030204" pitchFamily="34" charset="0"/>
              </a:rPr>
              <a:t>00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ru-RU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2 15</a:t>
            </a:r>
            <a:r>
              <a:rPr lang="en-US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ru-RU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 Narrow" panose="020B0606020202030204" pitchFamily="34" charset="0"/>
              </a:rPr>
              <a:t>DIAMOND FILE </a:t>
            </a:r>
            <a:r>
              <a:rPr lang="ru-RU" sz="1600" dirty="0">
                <a:latin typeface="Arial Narrow" panose="020B0606020202030204" pitchFamily="34" charset="0"/>
              </a:rPr>
              <a:t>Алмазный камень </a:t>
            </a:r>
            <a:r>
              <a:rPr lang="ru-RU" sz="1600" dirty="0" smtClean="0">
                <a:latin typeface="Arial Narrow" panose="020B0606020202030204" pitchFamily="34" charset="0"/>
              </a:rPr>
              <a:t>100 </a:t>
            </a:r>
            <a:r>
              <a:rPr lang="ru-RU" sz="1600" dirty="0">
                <a:latin typeface="Arial Narrow" panose="020B0606020202030204" pitchFamily="34" charset="0"/>
              </a:rPr>
              <a:t>мм, зерно </a:t>
            </a:r>
            <a:r>
              <a:rPr lang="ru-RU" sz="1600" dirty="0" smtClean="0">
                <a:latin typeface="Arial Narrow" panose="020B0606020202030204" pitchFamily="34" charset="0"/>
              </a:rPr>
              <a:t>#</a:t>
            </a:r>
            <a:r>
              <a:rPr lang="en-US" sz="1600" dirty="0" smtClean="0">
                <a:latin typeface="Arial Narrow" panose="020B0606020202030204" pitchFamily="34" charset="0"/>
              </a:rPr>
              <a:t>2</a:t>
            </a:r>
            <a:r>
              <a:rPr lang="ru-RU" sz="1600" dirty="0" smtClean="0">
                <a:latin typeface="Arial Narrow" panose="020B0606020202030204" pitchFamily="34" charset="0"/>
              </a:rPr>
              <a:t>00</a:t>
            </a:r>
            <a:r>
              <a:rPr lang="en-US" sz="1600" dirty="0">
                <a:latin typeface="Arial Narrow" panose="020B0606020202030204" pitchFamily="34" charset="0"/>
              </a:rPr>
              <a:t>, </a:t>
            </a:r>
            <a:r>
              <a:rPr lang="ru-RU" sz="1600" dirty="0" smtClean="0">
                <a:latin typeface="Arial Narrow" panose="020B0606020202030204" pitchFamily="34" charset="0"/>
              </a:rPr>
              <a:t>грубый</a:t>
            </a:r>
            <a:endParaRPr lang="en-US" sz="1600" dirty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 smtClean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EV-2000-10</a:t>
            </a:r>
            <a:r>
              <a:rPr lang="en-US" sz="1600" dirty="0" smtClean="0">
                <a:latin typeface="Arial Narrow" panose="020B0606020202030204" pitchFamily="34" charset="0"/>
              </a:rPr>
              <a:t>4</a:t>
            </a:r>
            <a:r>
              <a:rPr lang="ru-RU" sz="1600" dirty="0" smtClean="0">
                <a:latin typeface="Arial Narrow" panose="020B0606020202030204" pitchFamily="34" charset="0"/>
              </a:rPr>
              <a:t>00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ru-RU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2 15</a:t>
            </a:r>
            <a:r>
              <a:rPr lang="en-US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ru-RU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 Narrow" panose="020B0606020202030204" pitchFamily="34" charset="0"/>
              </a:rPr>
              <a:t>DIAMOND FILE </a:t>
            </a:r>
            <a:r>
              <a:rPr lang="ru-RU" sz="1600" dirty="0">
                <a:latin typeface="Arial Narrow" panose="020B0606020202030204" pitchFamily="34" charset="0"/>
              </a:rPr>
              <a:t>Алмазный камень </a:t>
            </a:r>
            <a:r>
              <a:rPr lang="ru-RU" sz="1600" dirty="0" smtClean="0">
                <a:latin typeface="Arial Narrow" panose="020B0606020202030204" pitchFamily="34" charset="0"/>
              </a:rPr>
              <a:t>100 </a:t>
            </a:r>
            <a:r>
              <a:rPr lang="ru-RU" sz="1600" dirty="0">
                <a:latin typeface="Arial Narrow" panose="020B0606020202030204" pitchFamily="34" charset="0"/>
              </a:rPr>
              <a:t>мм, зерно </a:t>
            </a:r>
            <a:r>
              <a:rPr lang="ru-RU" sz="1600" dirty="0" smtClean="0">
                <a:latin typeface="Arial Narrow" panose="020B0606020202030204" pitchFamily="34" charset="0"/>
              </a:rPr>
              <a:t>#</a:t>
            </a:r>
            <a:r>
              <a:rPr lang="en-US" sz="1600" dirty="0" smtClean="0">
                <a:latin typeface="Arial Narrow" panose="020B0606020202030204" pitchFamily="34" charset="0"/>
              </a:rPr>
              <a:t>4</a:t>
            </a:r>
            <a:r>
              <a:rPr lang="ru-RU" sz="1600" dirty="0" smtClean="0">
                <a:latin typeface="Arial Narrow" panose="020B0606020202030204" pitchFamily="34" charset="0"/>
              </a:rPr>
              <a:t>00</a:t>
            </a:r>
            <a:r>
              <a:rPr lang="en-US" sz="1600" dirty="0">
                <a:latin typeface="Arial Narrow" panose="020B0606020202030204" pitchFamily="34" charset="0"/>
              </a:rPr>
              <a:t>, </a:t>
            </a:r>
            <a:r>
              <a:rPr lang="ru-RU" sz="1600" dirty="0" smtClean="0">
                <a:latin typeface="Arial Narrow" panose="020B0606020202030204" pitchFamily="34" charset="0"/>
              </a:rPr>
              <a:t>средний</a:t>
            </a:r>
            <a:endParaRPr lang="en-US" sz="1600" dirty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 smtClean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EV-2000-10</a:t>
            </a:r>
            <a:r>
              <a:rPr lang="en-US" sz="1600" dirty="0" smtClean="0">
                <a:latin typeface="Arial Narrow" panose="020B0606020202030204" pitchFamily="34" charset="0"/>
              </a:rPr>
              <a:t>6</a:t>
            </a:r>
            <a:r>
              <a:rPr lang="ru-RU" sz="1600" dirty="0" smtClean="0">
                <a:latin typeface="Arial Narrow" panose="020B0606020202030204" pitchFamily="34" charset="0"/>
              </a:rPr>
              <a:t>00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ru-RU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2 15</a:t>
            </a:r>
            <a:r>
              <a:rPr lang="en-US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ru-RU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 Narrow" panose="020B0606020202030204" pitchFamily="34" charset="0"/>
              </a:rPr>
              <a:t>DIAMOND FILE </a:t>
            </a:r>
            <a:r>
              <a:rPr lang="ru-RU" sz="1600" dirty="0">
                <a:latin typeface="Arial Narrow" panose="020B0606020202030204" pitchFamily="34" charset="0"/>
              </a:rPr>
              <a:t>Алмазный камень </a:t>
            </a:r>
            <a:r>
              <a:rPr lang="ru-RU" sz="1600" dirty="0" smtClean="0">
                <a:latin typeface="Arial Narrow" panose="020B0606020202030204" pitchFamily="34" charset="0"/>
              </a:rPr>
              <a:t>100 </a:t>
            </a:r>
            <a:r>
              <a:rPr lang="ru-RU" sz="1600" dirty="0">
                <a:latin typeface="Arial Narrow" panose="020B0606020202030204" pitchFamily="34" charset="0"/>
              </a:rPr>
              <a:t>мм, зерно </a:t>
            </a:r>
            <a:r>
              <a:rPr lang="ru-RU" sz="1600" dirty="0" smtClean="0">
                <a:latin typeface="Arial Narrow" panose="020B0606020202030204" pitchFamily="34" charset="0"/>
              </a:rPr>
              <a:t>#</a:t>
            </a:r>
            <a:r>
              <a:rPr lang="en-US" sz="1600" dirty="0" smtClean="0">
                <a:latin typeface="Arial Narrow" panose="020B0606020202030204" pitchFamily="34" charset="0"/>
              </a:rPr>
              <a:t>6</a:t>
            </a:r>
            <a:r>
              <a:rPr lang="ru-RU" sz="1600" dirty="0" smtClean="0">
                <a:latin typeface="Arial Narrow" panose="020B0606020202030204" pitchFamily="34" charset="0"/>
              </a:rPr>
              <a:t>00</a:t>
            </a:r>
            <a:r>
              <a:rPr lang="en-US" sz="1600" dirty="0">
                <a:latin typeface="Arial Narrow" panose="020B0606020202030204" pitchFamily="34" charset="0"/>
              </a:rPr>
              <a:t>, </a:t>
            </a:r>
            <a:r>
              <a:rPr lang="ru-RU" sz="1600" dirty="0" smtClean="0">
                <a:latin typeface="Arial Narrow" panose="020B0606020202030204" pitchFamily="34" charset="0"/>
              </a:rPr>
              <a:t>мелкий</a:t>
            </a:r>
            <a:endParaRPr lang="en-US" sz="1600" dirty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 smtClean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EV-2000-1</a:t>
            </a:r>
            <a:r>
              <a:rPr lang="en-US" sz="1600" dirty="0" smtClean="0">
                <a:latin typeface="Arial Narrow" panose="020B0606020202030204" pitchFamily="34" charset="0"/>
              </a:rPr>
              <a:t>10</a:t>
            </a:r>
            <a:r>
              <a:rPr lang="ru-RU" sz="1600" dirty="0" smtClean="0">
                <a:latin typeface="Arial Narrow" panose="020B0606020202030204" pitchFamily="34" charset="0"/>
              </a:rPr>
              <a:t>00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ru-RU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2 15</a:t>
            </a:r>
            <a:r>
              <a:rPr lang="en-US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ru-RU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 Narrow" panose="020B0606020202030204" pitchFamily="34" charset="0"/>
              </a:rPr>
              <a:t>DIAMOND FILE </a:t>
            </a:r>
            <a:r>
              <a:rPr lang="ru-RU" sz="1600" dirty="0">
                <a:latin typeface="Arial Narrow" panose="020B0606020202030204" pitchFamily="34" charset="0"/>
              </a:rPr>
              <a:t>Алмазный камень </a:t>
            </a:r>
            <a:r>
              <a:rPr lang="ru-RU" sz="1600" dirty="0" smtClean="0">
                <a:latin typeface="Arial Narrow" panose="020B0606020202030204" pitchFamily="34" charset="0"/>
              </a:rPr>
              <a:t>100 </a:t>
            </a:r>
            <a:r>
              <a:rPr lang="ru-RU" sz="1600" dirty="0">
                <a:latin typeface="Arial Narrow" panose="020B0606020202030204" pitchFamily="34" charset="0"/>
              </a:rPr>
              <a:t>мм, зерно #</a:t>
            </a:r>
            <a:r>
              <a:rPr lang="ru-RU" sz="1600" dirty="0" smtClean="0">
                <a:latin typeface="Arial Narrow" panose="020B0606020202030204" pitchFamily="34" charset="0"/>
              </a:rPr>
              <a:t>1</a:t>
            </a:r>
            <a:r>
              <a:rPr lang="en-US" sz="1600" dirty="0" smtClean="0">
                <a:latin typeface="Arial Narrow" panose="020B0606020202030204" pitchFamily="34" charset="0"/>
              </a:rPr>
              <a:t>0</a:t>
            </a:r>
            <a:r>
              <a:rPr lang="ru-RU" sz="1600" dirty="0" smtClean="0">
                <a:latin typeface="Arial Narrow" panose="020B0606020202030204" pitchFamily="34" charset="0"/>
              </a:rPr>
              <a:t>00</a:t>
            </a:r>
            <a:r>
              <a:rPr lang="en-US" sz="1600" dirty="0">
                <a:latin typeface="Arial Narrow" panose="020B0606020202030204" pitchFamily="34" charset="0"/>
              </a:rPr>
              <a:t>, </a:t>
            </a:r>
            <a:r>
              <a:rPr lang="ru-RU" sz="1600" dirty="0">
                <a:latin typeface="Arial Narrow" panose="020B0606020202030204" pitchFamily="34" charset="0"/>
              </a:rPr>
              <a:t>экстра </a:t>
            </a:r>
            <a:r>
              <a:rPr lang="ru-RU" sz="1600" dirty="0" smtClean="0">
                <a:latin typeface="Arial Narrow" panose="020B0606020202030204" pitchFamily="34" charset="0"/>
              </a:rPr>
              <a:t>мелкий</a:t>
            </a:r>
            <a:endParaRPr lang="en-US" sz="1600" dirty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 smtClean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 smtClean="0">
              <a:latin typeface="Arial Narrow" panose="020B0606020202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 Narrow" panose="020B060602020203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0EE0AB85-34CC-4439-881D-EC39DC5F8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5064" y="234757"/>
            <a:ext cx="826852" cy="2667265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C453C6F2-8DB9-48A5-BF2C-068530DA4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6605" y="1368786"/>
            <a:ext cx="826853" cy="2667268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142A3D57-31A4-45A3-B1D7-2741E64C1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9415" y="2453420"/>
            <a:ext cx="826853" cy="2667268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6AA090FE-9F7B-48A2-8EA7-CC48D11D5E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76858" y="3534634"/>
            <a:ext cx="826853" cy="2667268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4F67E13A-F45D-4950-98A4-0577D4D174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23938" y="4540533"/>
            <a:ext cx="826853" cy="2667266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ИНСТРУМЕНТЫ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93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0B679300-1BFB-41CA-9297-EBC335F65D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15" y="2725387"/>
            <a:ext cx="4084603" cy="261829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EV-2000-3062	</a:t>
            </a:r>
            <a:r>
              <a:rPr lang="ru-RU" sz="1600" b="1" dirty="0" smtClean="0">
                <a:latin typeface="Arial Narrow" panose="020B0606020202030204" pitchFamily="34" charset="0"/>
              </a:rPr>
              <a:t>2 300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 Narrow" panose="020B0606020202030204" pitchFamily="34" charset="0"/>
              </a:rPr>
              <a:t>Направляющая для напильника из алюминия 88°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 Narrow" panose="020B0606020202030204" pitchFamily="34" charset="0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EV-2000-3063	</a:t>
            </a:r>
            <a:r>
              <a:rPr lang="ru-RU" sz="1600" b="1" dirty="0">
                <a:latin typeface="Arial Narrow" panose="020B0606020202030204" pitchFamily="34" charset="0"/>
              </a:rPr>
              <a:t>2 300 руб.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Направляющая </a:t>
            </a:r>
            <a:r>
              <a:rPr lang="ru-RU" sz="1600" dirty="0">
                <a:latin typeface="Arial Narrow" panose="020B0606020202030204" pitchFamily="34" charset="0"/>
              </a:rPr>
              <a:t>для напильника из алюминия 87°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 Narrow" panose="020B0606020202030204" pitchFamily="34" charset="0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EV-2000-3064	</a:t>
            </a:r>
            <a:r>
              <a:rPr lang="ru-RU" sz="1600" b="1" dirty="0">
                <a:latin typeface="Arial Narrow" panose="020B0606020202030204" pitchFamily="34" charset="0"/>
              </a:rPr>
              <a:t>2 300 руб</a:t>
            </a:r>
            <a:r>
              <a:rPr lang="ru-RU" sz="1600" b="1" dirty="0" smtClean="0">
                <a:latin typeface="Arial Narrow" panose="020B0606020202030204" pitchFamily="34" charset="0"/>
              </a:rPr>
              <a:t>.</a:t>
            </a: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 Narrow" panose="020B0606020202030204" pitchFamily="34" charset="0"/>
              </a:rPr>
              <a:t>Направляющая для напильника из алюминия 86°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 Narrow" panose="020B0606020202030204" pitchFamily="34" charset="0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EV-2000-3065	</a:t>
            </a:r>
            <a:r>
              <a:rPr lang="ru-RU" sz="1600" b="1" dirty="0">
                <a:latin typeface="Arial Narrow" panose="020B0606020202030204" pitchFamily="34" charset="0"/>
              </a:rPr>
              <a:t>2 300 руб.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Направляющая </a:t>
            </a:r>
            <a:r>
              <a:rPr lang="ru-RU" sz="1600" dirty="0">
                <a:latin typeface="Arial Narrow" panose="020B0606020202030204" pitchFamily="34" charset="0"/>
              </a:rPr>
              <a:t>для напильника из алюминия 85</a:t>
            </a:r>
            <a:r>
              <a:rPr lang="ru-RU" sz="1600" dirty="0" smtClean="0">
                <a:latin typeface="Arial Narrow" panose="020B0606020202030204" pitchFamily="34" charset="0"/>
              </a:rPr>
              <a:t>°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latin typeface="AvenirNext LT Pro Bold" panose="020B0804020202020204" pitchFamily="34" charset="0"/>
              <a:cs typeface="Arial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CBFC0ABC-EBE0-4715-8AF3-D6631B22D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6" y="971571"/>
            <a:ext cx="2828019" cy="1741252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42EE9D06-AAA6-4160-874C-05B41542BA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464" y="818230"/>
            <a:ext cx="2735789" cy="2047933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89351C22-4A5D-44A6-9ABD-E06A9078089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89" y="4392475"/>
            <a:ext cx="1215987" cy="1493317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ИНСТРУМЕНТЫ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10" name="Kuva 7">
            <a:extLst>
              <a:ext uri="{FF2B5EF4-FFF2-40B4-BE49-F238E27FC236}">
                <a16:creationId xmlns:a16="http://schemas.microsoft.com/office/drawing/2014/main" id="{002723A4-0923-406B-8DE5-6721AED4A4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490" y="716078"/>
            <a:ext cx="4262754" cy="20765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40864" y="2587828"/>
            <a:ext cx="3642581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EV-2000-3071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3 200 руб.</a:t>
            </a:r>
            <a:endParaRPr lang="ru-RU" sz="1600" b="1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Направляющая для напильника универсальная от 0,5° до 2,0° 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Kuva 5">
            <a:extLst>
              <a:ext uri="{FF2B5EF4-FFF2-40B4-BE49-F238E27FC236}">
                <a16:creationId xmlns:a16="http://schemas.microsoft.com/office/drawing/2014/main" id="{4CE15652-F287-43FF-870C-1733592944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29"/>
          <a:stretch/>
        </p:blipFill>
        <p:spPr>
          <a:xfrm>
            <a:off x="7340864" y="3674643"/>
            <a:ext cx="2385918" cy="1849757"/>
          </a:xfrm>
          <a:prstGeom prst="rect">
            <a:avLst/>
          </a:prstGeom>
        </p:spPr>
      </p:pic>
      <p:pic>
        <p:nvPicPr>
          <p:cNvPr id="15" name="Kuva 6">
            <a:extLst>
              <a:ext uri="{FF2B5EF4-FFF2-40B4-BE49-F238E27FC236}">
                <a16:creationId xmlns:a16="http://schemas.microsoft.com/office/drawing/2014/main" id="{B527E18C-1508-4A63-8655-AD6539C1C7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57" t="15868" r="1784" b="12526"/>
          <a:stretch/>
        </p:blipFill>
        <p:spPr>
          <a:xfrm>
            <a:off x="10239688" y="4065171"/>
            <a:ext cx="1143000" cy="12504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58922" y="5608009"/>
            <a:ext cx="4509247" cy="848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EV-2000-4002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1 800 руб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Держатель для напильника 89°(включая напильник и квадратный абразив)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51" y="5437059"/>
            <a:ext cx="1489053" cy="1261532"/>
          </a:xfrm>
          <a:prstGeom prst="rect">
            <a:avLst/>
          </a:prstGeom>
        </p:spPr>
      </p:pic>
      <p:sp>
        <p:nvSpPr>
          <p:cNvPr id="16" name="Sisällön paikkamerkki 4">
            <a:extLst>
              <a:ext uri="{FF2B5EF4-FFF2-40B4-BE49-F238E27FC236}">
                <a16:creationId xmlns:a16="http://schemas.microsoft.com/office/drawing/2014/main" id="{0B679300-1BFB-41CA-9297-EBC335F65D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2305" y="3718397"/>
            <a:ext cx="2718559" cy="63227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EV-2000-3090	</a:t>
            </a:r>
            <a:r>
              <a:rPr lang="ru-RU" sz="1600" b="1" dirty="0" smtClean="0">
                <a:latin typeface="Arial Narrow" panose="020B0606020202030204" pitchFamily="34" charset="0"/>
              </a:rPr>
              <a:t>850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 Narrow" panose="020B0606020202030204" pitchFamily="34" charset="0"/>
              </a:rPr>
              <a:t>Зажим для </a:t>
            </a:r>
            <a:r>
              <a:rPr lang="ru-RU" sz="1600" dirty="0" smtClean="0">
                <a:latin typeface="Arial Narrow" panose="020B0606020202030204" pitchFamily="34" charset="0"/>
              </a:rPr>
              <a:t>направляющей</a:t>
            </a:r>
            <a:endParaRPr lang="en-US" sz="16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latin typeface="AvenirNext LT Pro Bold" panose="020B0804020202020204" pitchFamily="34" charset="0"/>
              <a:cs typeface="Arial"/>
            </a:endParaRPr>
          </a:p>
        </p:txBody>
      </p:sp>
      <p:sp>
        <p:nvSpPr>
          <p:cNvPr id="17" name="Sisällön paikkamerkki 4">
            <a:extLst>
              <a:ext uri="{FF2B5EF4-FFF2-40B4-BE49-F238E27FC236}">
                <a16:creationId xmlns:a16="http://schemas.microsoft.com/office/drawing/2014/main" id="{0B679300-1BFB-41CA-9297-EBC335F65D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926" y="5966674"/>
            <a:ext cx="3645952" cy="58306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EV-2000-309</a:t>
            </a:r>
            <a:r>
              <a:rPr lang="en-US" sz="1600" dirty="0" smtClean="0">
                <a:latin typeface="Arial Narrow" panose="020B0606020202030204" pitchFamily="34" charset="0"/>
              </a:rPr>
              <a:t>1</a:t>
            </a:r>
            <a:r>
              <a:rPr lang="ru-RU" sz="1600" dirty="0">
                <a:latin typeface="Arial Narrow" panose="020B0606020202030204" pitchFamily="34" charset="0"/>
              </a:rPr>
              <a:t>	</a:t>
            </a:r>
            <a:r>
              <a:rPr lang="ru-RU" sz="1600" b="1" dirty="0">
                <a:latin typeface="Arial Narrow" panose="020B0606020202030204" pitchFamily="34" charset="0"/>
              </a:rPr>
              <a:t>850 руб.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 Narrow" panose="020B0606020202030204" pitchFamily="34" charset="0"/>
              </a:rPr>
              <a:t>Зажим для направляющей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latin typeface="AvenirNext LT Pro Bold" panose="020B08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867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pic>
        <p:nvPicPr>
          <p:cNvPr id="22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pic>
        <p:nvPicPr>
          <p:cNvPr id="23" name="Kuva 7">
            <a:extLst>
              <a:ext uri="{FF2B5EF4-FFF2-40B4-BE49-F238E27FC236}">
                <a16:creationId xmlns:a16="http://schemas.microsoft.com/office/drawing/2014/main" id="{FD3C21AD-3B08-4BE0-ADA1-36EA75373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566" y="768808"/>
            <a:ext cx="2753345" cy="1832941"/>
          </a:xfrm>
          <a:prstGeom prst="rect">
            <a:avLst/>
          </a:prstGeom>
        </p:spPr>
      </p:pic>
      <p:pic>
        <p:nvPicPr>
          <p:cNvPr id="24" name="Kuva 8">
            <a:extLst>
              <a:ext uri="{FF2B5EF4-FFF2-40B4-BE49-F238E27FC236}">
                <a16:creationId xmlns:a16="http://schemas.microsoft.com/office/drawing/2014/main" id="{52FCCF69-D8AA-437D-84E5-7DC7F60BED5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185" y="3355779"/>
            <a:ext cx="985485" cy="949935"/>
          </a:xfrm>
          <a:prstGeom prst="rect">
            <a:avLst/>
          </a:prstGeom>
        </p:spPr>
      </p:pic>
      <p:pic>
        <p:nvPicPr>
          <p:cNvPr id="25" name="Kuva 9">
            <a:extLst>
              <a:ext uri="{FF2B5EF4-FFF2-40B4-BE49-F238E27FC236}">
                <a16:creationId xmlns:a16="http://schemas.microsoft.com/office/drawing/2014/main" id="{575EB3D2-E963-484B-9765-B271DB3EAFE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701" y="3381137"/>
            <a:ext cx="950685" cy="950685"/>
          </a:xfrm>
          <a:prstGeom prst="rect">
            <a:avLst/>
          </a:prstGeom>
        </p:spPr>
      </p:pic>
      <p:pic>
        <p:nvPicPr>
          <p:cNvPr id="26" name="Kuva 10">
            <a:extLst>
              <a:ext uri="{FF2B5EF4-FFF2-40B4-BE49-F238E27FC236}">
                <a16:creationId xmlns:a16="http://schemas.microsoft.com/office/drawing/2014/main" id="{B3FE6064-5DB6-4428-9121-2E78580F4B6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216" y="3355500"/>
            <a:ext cx="985485" cy="931276"/>
          </a:xfrm>
          <a:prstGeom prst="rect">
            <a:avLst/>
          </a:prstGeom>
        </p:spPr>
      </p:pic>
      <p:sp>
        <p:nvSpPr>
          <p:cNvPr id="27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ИНСТРУМЕНТЫ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8" name="Sisällön paikkamerkki 4">
            <a:extLst>
              <a:ext uri="{FF2B5EF4-FFF2-40B4-BE49-F238E27FC236}">
                <a16:creationId xmlns:a16="http://schemas.microsoft.com/office/drawing/2014/main" id="{0B679300-1BFB-41CA-9297-EBC335F65D76}"/>
              </a:ext>
            </a:extLst>
          </p:cNvPr>
          <p:cNvSpPr txBox="1">
            <a:spLocks/>
          </p:cNvSpPr>
          <p:nvPr/>
        </p:nvSpPr>
        <p:spPr>
          <a:xfrm>
            <a:off x="8878238" y="2538274"/>
            <a:ext cx="3184581" cy="855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1600" dirty="0" smtClean="0">
                <a:latin typeface="Arial Narrow" panose="020B0606020202030204" pitchFamily="34" charset="0"/>
              </a:rPr>
              <a:t>EV-2000-5005	</a:t>
            </a:r>
            <a:r>
              <a:rPr lang="ru-RU" sz="1600" b="1" dirty="0" smtClean="0">
                <a:latin typeface="Arial Narrow" panose="020B0606020202030204" pitchFamily="34" charset="0"/>
              </a:rPr>
              <a:t>6 000 руб.</a:t>
            </a:r>
          </a:p>
          <a:p>
            <a:pPr algn="l">
              <a:spcBef>
                <a:spcPts val="0"/>
              </a:spcBef>
            </a:pPr>
            <a:r>
              <a:rPr lang="ru-RU" sz="1600" dirty="0" smtClean="0">
                <a:latin typeface="Arial Narrow" panose="020B0606020202030204" pitchFamily="34" charset="0"/>
              </a:rPr>
              <a:t>Инструмент для подрезания боковой поверхности PRO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571005" y="4371929"/>
            <a:ext cx="3097306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EV-2000-5120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1 800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Запасное лезвие STANDARD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EV-2000-5125	</a:t>
            </a:r>
            <a:r>
              <a:rPr lang="ru-RU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1 800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Запасное </a:t>
            </a: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лезвие R3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EV-2000-5130	</a:t>
            </a:r>
            <a:r>
              <a:rPr lang="ru-RU" sz="16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1 800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Запасное </a:t>
            </a: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лезвие ROUND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375" y="3812482"/>
            <a:ext cx="2335284" cy="137570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5724" y="953967"/>
            <a:ext cx="2523692" cy="146980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0060" y="3760397"/>
            <a:ext cx="2307904" cy="1657938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1725723" y="2332387"/>
            <a:ext cx="4218731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EV-2000-3004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3 000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Инструмент </a:t>
            </a: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подрезания боковой поверхности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64889" y="5097450"/>
            <a:ext cx="3030071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EV-2000-5002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2 900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Держатель для напильника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726993" y="5607801"/>
            <a:ext cx="285347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EV-2000-5006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1 900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Держатель для напильника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8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АКСЕССУАРЫ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79" y="3502833"/>
            <a:ext cx="2214032" cy="30750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469" y="799208"/>
            <a:ext cx="5164517" cy="2703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6" y="1256103"/>
            <a:ext cx="2399552" cy="39433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894" y="3061189"/>
            <a:ext cx="1983506" cy="301255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65503" y="1303294"/>
            <a:ext cx="294764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EV-130-01529    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7 000 руб.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Сумка для поездок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124187" y="6104988"/>
            <a:ext cx="296283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EV-130-01527    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7 000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Рюкзак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2926" y="5078758"/>
            <a:ext cx="294764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EV-130-01531    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9 500 руб.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Сумка для поездок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942011" y="4730719"/>
            <a:ext cx="294764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EV-130-01533     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5 000 руб.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Рюкзак большой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74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АКСЕССУАРЫ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8" y="4724720"/>
            <a:ext cx="3052482" cy="1140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62" y="3972484"/>
            <a:ext cx="3125139" cy="2132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472" y="3846956"/>
            <a:ext cx="2523072" cy="21799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5" y="2739816"/>
            <a:ext cx="8488087" cy="11441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5" y="891782"/>
            <a:ext cx="8643157" cy="14451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762" y="6035813"/>
            <a:ext cx="3042518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EV-130-01523	</a:t>
            </a:r>
            <a:r>
              <a:rPr lang="ru-RU" sz="16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2 350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Подсумок для питья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41012" y="6037261"/>
            <a:ext cx="3021471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EV-130-01525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2 250 руб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Пояс с флягой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5892" y="6032032"/>
            <a:ext cx="3042518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EV-130-01535	</a:t>
            </a:r>
            <a:r>
              <a:rPr lang="ru-RU" sz="1600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ru-RU" sz="16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Упряжь для транспортировки детей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96082" y="1280806"/>
            <a:ext cx="3042518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EV-130-01537	</a:t>
            </a:r>
            <a:r>
              <a:rPr lang="ru-RU" sz="1600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ru-RU" sz="16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Чехол для беговых лыж (на 3 пары)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96082" y="3039761"/>
            <a:ext cx="3042518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EV-130-01539	</a:t>
            </a:r>
            <a:r>
              <a:rPr lang="ru-RU" sz="16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3 500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Чехол для горных лыж (1 пара)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34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F74BE4D1-4471-49A7-BFA2-88F9F28B6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68" y="583086"/>
            <a:ext cx="3713937" cy="3166131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A0F76E95-1D89-4CC4-912B-7678A4F86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915" y="1111826"/>
            <a:ext cx="1951669" cy="5274782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АКСЕССУАРЫ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002" y="4228214"/>
            <a:ext cx="2154660" cy="12080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24" y="4187950"/>
            <a:ext cx="1887782" cy="13639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09" y="4228214"/>
            <a:ext cx="1794788" cy="132365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33604" y="5701549"/>
            <a:ext cx="217512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EV-130-01510   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220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Манжеты для лыж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1998" y="5701549"/>
            <a:ext cx="2243037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EV-130-01511  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250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Манжеты </a:t>
            </a: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лыж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05002" y="5701549"/>
            <a:ext cx="285244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EV-130-01512   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350 руб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Манжеты для горных лыж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130786" y="1199169"/>
            <a:ext cx="257307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EV-130-01611      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1 600 руб.</a:t>
            </a:r>
            <a:endParaRPr lang="ru-RU" sz="16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Фартук для сервиса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67678" y="2855585"/>
            <a:ext cx="3257002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EV-130-01370	</a:t>
            </a:r>
            <a:r>
              <a:rPr lang="ru-RU" sz="1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12 500 руб</a:t>
            </a:r>
            <a:r>
              <a:rPr lang="ru-RU" sz="1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Чемодан для хранения мазей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53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7" descr="Kuva, joka sisältää kohteen objekti, kello&#10;&#10;Kuvaus luotu, erittäin korkea luotettavuus">
            <a:extLst>
              <a:ext uri="{FF2B5EF4-FFF2-40B4-BE49-F238E27FC236}">
                <a16:creationId xmlns:a16="http://schemas.microsoft.com/office/drawing/2014/main" id="{6321E3BC-D76F-4249-9544-75598A506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298" y="185867"/>
            <a:ext cx="6052067" cy="1440968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163E9C42-EAD5-4B6F-B908-A30D6A8DF5EF}"/>
              </a:ext>
            </a:extLst>
          </p:cNvPr>
          <p:cNvSpPr txBox="1">
            <a:spLocks/>
          </p:cNvSpPr>
          <p:nvPr/>
        </p:nvSpPr>
        <p:spPr>
          <a:xfrm>
            <a:off x="349550" y="4881282"/>
            <a:ext cx="6481556" cy="18691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3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СПАСИБО ЗА ВНИМАНИЕ!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1" u="none" strike="noStrike" kern="1200" cap="none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kumimoji="0" lang="fi-FI" sz="4000" b="0" i="1" u="none" strike="noStrike" kern="1200" cap="none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kumimoji="0" lang="fi-FI" sz="40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27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7EA094-8C5B-4520-9846-D2F090D9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988"/>
            <a:ext cx="10515600" cy="1215249"/>
          </a:xfrm>
        </p:spPr>
        <p:txBody>
          <a:bodyPr>
            <a:normAutofit fontScale="90000"/>
          </a:bodyPr>
          <a:lstStyle/>
          <a:p>
            <a:r>
              <a:rPr lang="en-US" cap="all" dirty="0">
                <a:solidFill>
                  <a:srgbClr val="53082F"/>
                </a:solidFill>
              </a:rPr>
              <a:t/>
            </a:r>
            <a:br>
              <a:rPr lang="en-US" cap="all" dirty="0">
                <a:solidFill>
                  <a:srgbClr val="53082F"/>
                </a:solidFill>
              </a:rPr>
            </a:b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F51A1A5-205A-4560-B06D-77C35527B6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0E5BF865-F240-4B9D-B680-476613AE6E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7770" y="2493490"/>
            <a:ext cx="5167164" cy="287437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EV-313-F</a:t>
            </a:r>
            <a:r>
              <a:rPr lang="en-US" sz="1600" dirty="0" smtClean="0">
                <a:latin typeface="Arial Narrow" panose="020B0606020202030204" pitchFamily="34" charset="0"/>
              </a:rPr>
              <a:t>GW</a:t>
            </a:r>
            <a:r>
              <a:rPr lang="en-US" sz="1600" b="1" dirty="0" smtClean="0">
                <a:latin typeface="Arial Narrow" panose="020B0606020202030204" pitchFamily="34" charset="0"/>
              </a:rPr>
              <a:t>	</a:t>
            </a:r>
            <a:r>
              <a:rPr lang="ru-RU" sz="1600" b="1" dirty="0" smtClean="0">
                <a:latin typeface="Arial Narrow" panose="020B0606020202030204" pitchFamily="34" charset="0"/>
              </a:rPr>
              <a:t>3 9</a:t>
            </a:r>
            <a:r>
              <a:rPr lang="en-US" sz="1600" b="1" dirty="0" smtClean="0">
                <a:latin typeface="Arial Narrow" panose="020B0606020202030204" pitchFamily="34" charset="0"/>
              </a:rPr>
              <a:t>00 </a:t>
            </a:r>
            <a:r>
              <a:rPr lang="ru-RU" sz="1600" b="1" dirty="0" smtClean="0">
                <a:latin typeface="Arial Narrow" panose="020B0606020202030204" pitchFamily="34" charset="0"/>
              </a:rPr>
              <a:t>руб.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latin typeface="Arial Narrow" panose="020B0606020202030204" pitchFamily="34" charset="0"/>
              </a:rPr>
              <a:t>FOX WET </a:t>
            </a:r>
            <a:r>
              <a:rPr lang="ru-RU" sz="1600" b="1" dirty="0" smtClean="0">
                <a:latin typeface="Arial Narrow" panose="020B0606020202030204" pitchFamily="34" charset="0"/>
              </a:rPr>
              <a:t>гель</a:t>
            </a:r>
            <a:endParaRPr lang="ru-RU" sz="1600" dirty="0" smtClean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latin typeface="Arial Narrow" panose="020B0606020202030204" pitchFamily="34" charset="0"/>
              </a:rPr>
              <a:t>Температурный диапазон от +10°С до -2°С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 Narrow" panose="020B0606020202030204" pitchFamily="34" charset="0"/>
              </a:rPr>
              <a:t>EV-313-F</a:t>
            </a:r>
            <a:r>
              <a:rPr lang="en-US" sz="1600" dirty="0" smtClean="0">
                <a:latin typeface="Arial Narrow" panose="020B0606020202030204" pitchFamily="34" charset="0"/>
              </a:rPr>
              <a:t>GM</a:t>
            </a:r>
            <a:r>
              <a:rPr lang="en-US" sz="1600" b="1" dirty="0">
                <a:latin typeface="Arial Narrow" panose="020B0606020202030204" pitchFamily="34" charset="0"/>
              </a:rPr>
              <a:t>	</a:t>
            </a:r>
            <a:r>
              <a:rPr lang="ru-RU" sz="1600" b="1" dirty="0">
                <a:latin typeface="Arial Narrow" panose="020B0606020202030204" pitchFamily="34" charset="0"/>
              </a:rPr>
              <a:t>3 9</a:t>
            </a:r>
            <a:r>
              <a:rPr lang="en-US" sz="1600" b="1" dirty="0">
                <a:latin typeface="Arial Narrow" panose="020B0606020202030204" pitchFamily="34" charset="0"/>
              </a:rPr>
              <a:t>00 </a:t>
            </a:r>
            <a:r>
              <a:rPr lang="ru-RU" sz="1600" b="1" dirty="0">
                <a:latin typeface="Arial Narrow" panose="020B0606020202030204" pitchFamily="34" charset="0"/>
              </a:rPr>
              <a:t>руб.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FOX </a:t>
            </a:r>
            <a:r>
              <a:rPr lang="en-US" sz="1600" b="1" dirty="0" smtClean="0">
                <a:latin typeface="Arial Narrow" panose="020B0606020202030204" pitchFamily="34" charset="0"/>
              </a:rPr>
              <a:t>MID </a:t>
            </a:r>
            <a:r>
              <a:rPr lang="ru-RU" sz="1600" b="1" dirty="0">
                <a:latin typeface="Arial Narrow" panose="020B0606020202030204" pitchFamily="34" charset="0"/>
              </a:rPr>
              <a:t>гель</a:t>
            </a:r>
            <a:endParaRPr lang="ru-RU" sz="16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ru-RU" sz="1600" dirty="0" smtClean="0">
                <a:latin typeface="Arial Narrow" panose="020B0606020202030204" pitchFamily="34" charset="0"/>
              </a:rPr>
              <a:t>+</a:t>
            </a:r>
            <a:r>
              <a:rPr lang="en-US" sz="1600" dirty="0">
                <a:latin typeface="Arial Narrow" panose="020B0606020202030204" pitchFamily="34" charset="0"/>
              </a:rPr>
              <a:t>0</a:t>
            </a:r>
            <a:r>
              <a:rPr lang="ru-RU" sz="1600" dirty="0" smtClean="0">
                <a:latin typeface="Arial Narrow" panose="020B0606020202030204" pitchFamily="34" charset="0"/>
              </a:rPr>
              <a:t>°С </a:t>
            </a:r>
            <a:r>
              <a:rPr lang="ru-RU" sz="1600" dirty="0">
                <a:latin typeface="Arial Narrow" panose="020B0606020202030204" pitchFamily="34" charset="0"/>
              </a:rPr>
              <a:t>до </a:t>
            </a:r>
            <a:r>
              <a:rPr lang="ru-RU" sz="1600" dirty="0" smtClean="0">
                <a:latin typeface="Arial Narrow" panose="020B0606020202030204" pitchFamily="34" charset="0"/>
              </a:rPr>
              <a:t>-</a:t>
            </a:r>
            <a:r>
              <a:rPr lang="en-US" sz="1600" dirty="0" smtClean="0">
                <a:latin typeface="Arial Narrow" panose="020B0606020202030204" pitchFamily="34" charset="0"/>
              </a:rPr>
              <a:t>7</a:t>
            </a:r>
            <a:r>
              <a:rPr lang="ru-RU" sz="1600" dirty="0" smtClean="0">
                <a:latin typeface="Arial Narrow" panose="020B0606020202030204" pitchFamily="34" charset="0"/>
              </a:rPr>
              <a:t>°С</a:t>
            </a:r>
            <a:endParaRPr lang="en-US" sz="1600" dirty="0" smtClean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 Narrow" panose="020B0606020202030204" pitchFamily="34" charset="0"/>
              </a:rPr>
              <a:t>EV-313-F</a:t>
            </a:r>
            <a:r>
              <a:rPr lang="en-US" sz="1600" dirty="0" smtClean="0">
                <a:latin typeface="Arial Narrow" panose="020B0606020202030204" pitchFamily="34" charset="0"/>
              </a:rPr>
              <a:t>GC</a:t>
            </a:r>
            <a:r>
              <a:rPr lang="en-US" sz="1600" b="1" dirty="0">
                <a:latin typeface="Arial Narrow" panose="020B0606020202030204" pitchFamily="34" charset="0"/>
              </a:rPr>
              <a:t>	</a:t>
            </a:r>
            <a:r>
              <a:rPr lang="ru-RU" sz="1600" b="1" dirty="0">
                <a:latin typeface="Arial Narrow" panose="020B0606020202030204" pitchFamily="34" charset="0"/>
              </a:rPr>
              <a:t>3 9</a:t>
            </a:r>
            <a:r>
              <a:rPr lang="en-US" sz="1600" b="1" dirty="0">
                <a:latin typeface="Arial Narrow" panose="020B0606020202030204" pitchFamily="34" charset="0"/>
              </a:rPr>
              <a:t>00 </a:t>
            </a:r>
            <a:r>
              <a:rPr lang="ru-RU" sz="1600" b="1" dirty="0">
                <a:latin typeface="Arial Narrow" panose="020B0606020202030204" pitchFamily="34" charset="0"/>
              </a:rPr>
              <a:t>руб.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FOX </a:t>
            </a:r>
            <a:r>
              <a:rPr lang="en-US" sz="1600" b="1" dirty="0" smtClean="0">
                <a:latin typeface="Arial Narrow" panose="020B0606020202030204" pitchFamily="34" charset="0"/>
              </a:rPr>
              <a:t>COLD </a:t>
            </a:r>
            <a:r>
              <a:rPr lang="ru-RU" sz="1600" b="1" dirty="0">
                <a:latin typeface="Arial Narrow" panose="020B0606020202030204" pitchFamily="34" charset="0"/>
              </a:rPr>
              <a:t>гель</a:t>
            </a:r>
            <a:endParaRPr lang="ru-RU" sz="16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en-US" sz="1600" dirty="0" smtClean="0">
                <a:latin typeface="Arial Narrow" panose="020B0606020202030204" pitchFamily="34" charset="0"/>
              </a:rPr>
              <a:t>-5</a:t>
            </a:r>
            <a:r>
              <a:rPr lang="ru-RU" sz="1600" dirty="0" smtClean="0">
                <a:latin typeface="Arial Narrow" panose="020B0606020202030204" pitchFamily="34" charset="0"/>
              </a:rPr>
              <a:t>°С </a:t>
            </a:r>
            <a:r>
              <a:rPr lang="ru-RU" sz="1600" dirty="0">
                <a:latin typeface="Arial Narrow" panose="020B0606020202030204" pitchFamily="34" charset="0"/>
              </a:rPr>
              <a:t>до </a:t>
            </a:r>
            <a:r>
              <a:rPr lang="ru-RU" sz="1600" dirty="0" smtClean="0">
                <a:latin typeface="Arial Narrow" panose="020B0606020202030204" pitchFamily="34" charset="0"/>
              </a:rPr>
              <a:t>-</a:t>
            </a:r>
            <a:r>
              <a:rPr lang="en-US" sz="1600" dirty="0" smtClean="0">
                <a:latin typeface="Arial Narrow" panose="020B0606020202030204" pitchFamily="34" charset="0"/>
              </a:rPr>
              <a:t>15</a:t>
            </a:r>
            <a:r>
              <a:rPr lang="ru-RU" sz="1600" dirty="0" smtClean="0">
                <a:latin typeface="Arial Narrow" panose="020B0606020202030204" pitchFamily="34" charset="0"/>
              </a:rPr>
              <a:t>°С</a:t>
            </a: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ru-RU" sz="1400" dirty="0">
              <a:latin typeface="Arial Narrow" panose="020B0606020202030204" pitchFamily="34" charset="0"/>
            </a:endParaRPr>
          </a:p>
        </p:txBody>
      </p:sp>
      <p:pic>
        <p:nvPicPr>
          <p:cNvPr id="6" name="Kuva 10">
            <a:extLst>
              <a:ext uri="{FF2B5EF4-FFF2-40B4-BE49-F238E27FC236}">
                <a16:creationId xmlns:a16="http://schemas.microsoft.com/office/drawing/2014/main" id="{EE892451-1309-452C-B121-D165E8AE1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rial Narrow" panose="020B0606020202030204" pitchFamily="34" charset="0"/>
              </a:rPr>
              <a:t>FOX </a:t>
            </a:r>
            <a:r>
              <a:rPr lang="ru-RU" sz="2400" b="1" dirty="0" smtClean="0">
                <a:latin typeface="Arial Narrow" panose="020B0606020202030204" pitchFamily="34" charset="0"/>
              </a:rPr>
              <a:t>ГЕЛИ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2926" y="6141057"/>
            <a:ext cx="15087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</a:rPr>
              <a:t>УПАКОВКА: </a:t>
            </a:r>
            <a:r>
              <a:rPr lang="ru-RU" sz="1600" dirty="0" smtClean="0">
                <a:latin typeface="Arial Narrow" panose="020B0606020202030204" pitchFamily="34" charset="0"/>
              </a:rPr>
              <a:t>35 г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4459" y="661362"/>
            <a:ext cx="114804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Arial Narrow" panose="020B0606020202030204" pitchFamily="34" charset="0"/>
              </a:rPr>
              <a:t>Fox</a:t>
            </a:r>
            <a:r>
              <a:rPr lang="ru-RU" sz="1600" dirty="0">
                <a:latin typeface="Arial Narrow" panose="020B0606020202030204" pitchFamily="34" charset="0"/>
              </a:rPr>
              <a:t>-гели, простые в использовании, жидкие </a:t>
            </a:r>
            <a:r>
              <a:rPr lang="ru-RU" sz="1600" dirty="0" smtClean="0">
                <a:latin typeface="Arial Narrow" panose="020B0606020202030204" pitchFamily="34" charset="0"/>
              </a:rPr>
              <a:t>фторовые</a:t>
            </a:r>
            <a:r>
              <a:rPr lang="en-US" sz="1600" dirty="0" smtClean="0">
                <a:latin typeface="Arial Narrow" panose="020B0606020202030204" pitchFamily="34" charset="0"/>
              </a:rPr>
              <a:t> </a:t>
            </a:r>
            <a:r>
              <a:rPr lang="ru-RU" sz="1600" dirty="0" smtClean="0">
                <a:latin typeface="Arial Narrow" panose="020B0606020202030204" pitchFamily="34" charset="0"/>
              </a:rPr>
              <a:t>покрытия</a:t>
            </a:r>
            <a:r>
              <a:rPr lang="ru-RU" sz="1600" dirty="0">
                <a:latin typeface="Arial Narrow" panose="020B0606020202030204" pitchFamily="34" charset="0"/>
              </a:rPr>
              <a:t>. Используются для нанесения на мази </a:t>
            </a:r>
            <a:r>
              <a:rPr lang="ru-RU" sz="1600" dirty="0" smtClean="0">
                <a:latin typeface="Arial Narrow" panose="020B0606020202030204" pitchFamily="34" charset="0"/>
              </a:rPr>
              <a:t>скольжения</a:t>
            </a:r>
            <a:r>
              <a:rPr lang="ru-RU" sz="1600" dirty="0">
                <a:latin typeface="Arial Narrow" panose="020B0606020202030204" pitchFamily="34" charset="0"/>
              </a:rPr>
              <a:t>, базовые парафины, фтористые мази скольжения</a:t>
            </a:r>
            <a:r>
              <a:rPr lang="ru-RU" sz="1600" dirty="0" smtClean="0">
                <a:latin typeface="Arial Narrow" panose="020B0606020202030204" pitchFamily="34" charset="0"/>
              </a:rPr>
              <a:t>,</a:t>
            </a:r>
            <a:r>
              <a:rPr lang="en-US" sz="1600" dirty="0" smtClean="0">
                <a:latin typeface="Arial Narrow" panose="020B0606020202030204" pitchFamily="34" charset="0"/>
              </a:rPr>
              <a:t> </a:t>
            </a:r>
            <a:r>
              <a:rPr lang="ru-RU" sz="1600" dirty="0" smtClean="0">
                <a:latin typeface="Arial Narrow" panose="020B0606020202030204" pitchFamily="34" charset="0"/>
              </a:rPr>
              <a:t>FC-порошки</a:t>
            </a:r>
            <a:r>
              <a:rPr lang="ru-RU" sz="1600" dirty="0">
                <a:latin typeface="Arial Narrow" panose="020B0606020202030204" pitchFamily="34" charset="0"/>
              </a:rPr>
              <a:t>. Рекомендуем наносить их на твердые </a:t>
            </a:r>
            <a:r>
              <a:rPr lang="ru-RU" sz="1600" dirty="0" smtClean="0">
                <a:latin typeface="Arial Narrow" panose="020B0606020202030204" pitchFamily="34" charset="0"/>
              </a:rPr>
              <a:t>мази</a:t>
            </a:r>
            <a:r>
              <a:rPr lang="en-US" sz="1600" dirty="0" smtClean="0">
                <a:latin typeface="Arial Narrow" panose="020B0606020202030204" pitchFamily="34" charset="0"/>
              </a:rPr>
              <a:t> </a:t>
            </a:r>
            <a:r>
              <a:rPr lang="ru-RU" sz="1600" dirty="0" smtClean="0">
                <a:latin typeface="Arial Narrow" panose="020B0606020202030204" pitchFamily="34" charset="0"/>
              </a:rPr>
              <a:t>держания </a:t>
            </a:r>
            <a:r>
              <a:rPr lang="ru-RU" sz="1600" dirty="0">
                <a:latin typeface="Arial Narrow" panose="020B0606020202030204" pitchFamily="34" charset="0"/>
              </a:rPr>
              <a:t>и клистеры для улучшения скольжения, </a:t>
            </a:r>
            <a:r>
              <a:rPr lang="ru-RU" sz="1600" dirty="0" smtClean="0">
                <a:latin typeface="Arial Narrow" panose="020B0606020202030204" pitchFamily="34" charset="0"/>
              </a:rPr>
              <a:t>предотвращения </a:t>
            </a:r>
            <a:r>
              <a:rPr lang="ru-RU" sz="1600" dirty="0">
                <a:latin typeface="Arial Narrow" panose="020B0606020202030204" pitchFamily="34" charset="0"/>
              </a:rPr>
              <a:t>обледенения и загрязнения в сложных </a:t>
            </a:r>
            <a:r>
              <a:rPr lang="ru-RU" sz="1600" dirty="0" smtClean="0">
                <a:latin typeface="Arial Narrow" panose="020B0606020202030204" pitchFamily="34" charset="0"/>
              </a:rPr>
              <a:t>погодных</a:t>
            </a:r>
            <a:r>
              <a:rPr lang="en-US" sz="1600" dirty="0" smtClean="0">
                <a:latin typeface="Arial Narrow" panose="020B0606020202030204" pitchFamily="34" charset="0"/>
              </a:rPr>
              <a:t> </a:t>
            </a:r>
            <a:r>
              <a:rPr lang="ru-RU" sz="1600" dirty="0" smtClean="0">
                <a:latin typeface="Arial Narrow" panose="020B0606020202030204" pitchFamily="34" charset="0"/>
              </a:rPr>
              <a:t>условиях</a:t>
            </a:r>
            <a:r>
              <a:rPr lang="ru-RU" sz="1600" dirty="0">
                <a:latin typeface="Arial Narrow" panose="020B0606020202030204" pitchFamily="34" charset="0"/>
              </a:rPr>
              <a:t>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05821" y="2335236"/>
            <a:ext cx="4152045" cy="3135584"/>
            <a:chOff x="361887" y="2335236"/>
            <a:chExt cx="4152045" cy="313558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791" y="2335236"/>
              <a:ext cx="1109141" cy="313558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1672" y="2335236"/>
              <a:ext cx="1109141" cy="313558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887" y="2335237"/>
              <a:ext cx="1109141" cy="3135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801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EE892451-1309-452C-B121-D165E8AE1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21759"/>
            <a:ext cx="1996612" cy="540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52926" y="2620444"/>
            <a:ext cx="5836209" cy="2422614"/>
            <a:chOff x="352926" y="2297716"/>
            <a:chExt cx="5836209" cy="2422614"/>
          </a:xfrm>
        </p:grpSpPr>
        <p:pic>
          <p:nvPicPr>
            <p:cNvPr id="5" name="Kuva 4">
              <a:extLst>
                <a:ext uri="{FF2B5EF4-FFF2-40B4-BE49-F238E27FC236}">
                  <a16:creationId xmlns:a16="http://schemas.microsoft.com/office/drawing/2014/main" id="{2E481081-6F3E-4609-8266-8EEF86A0C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4424" y="2311163"/>
              <a:ext cx="1448942" cy="2409167"/>
            </a:xfrm>
            <a:prstGeom prst="rect">
              <a:avLst/>
            </a:prstGeom>
          </p:spPr>
        </p:pic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97D392A7-59D7-4332-9469-C00552176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0193" y="2297716"/>
              <a:ext cx="1448942" cy="2409167"/>
            </a:xfrm>
            <a:prstGeom prst="rect">
              <a:avLst/>
            </a:prstGeom>
          </p:spPr>
        </p:pic>
        <p:pic>
          <p:nvPicPr>
            <p:cNvPr id="14" name="Kuva 13">
              <a:extLst>
                <a:ext uri="{FF2B5EF4-FFF2-40B4-BE49-F238E27FC236}">
                  <a16:creationId xmlns:a16="http://schemas.microsoft.com/office/drawing/2014/main" id="{FF28A714-29F5-4A34-BDDC-D4D7C18C6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675" y="2297717"/>
              <a:ext cx="1448942" cy="2409167"/>
            </a:xfrm>
            <a:prstGeom prst="rect">
              <a:avLst/>
            </a:prstGeom>
          </p:spPr>
        </p:pic>
        <p:pic>
          <p:nvPicPr>
            <p:cNvPr id="16" name="Kuva 15">
              <a:extLst>
                <a:ext uri="{FF2B5EF4-FFF2-40B4-BE49-F238E27FC236}">
                  <a16:creationId xmlns:a16="http://schemas.microsoft.com/office/drawing/2014/main" id="{3BA7CC4F-188B-4A67-A4AD-79F525E04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926" y="2297717"/>
              <a:ext cx="1448942" cy="2409167"/>
            </a:xfrm>
            <a:prstGeom prst="rect">
              <a:avLst/>
            </a:prstGeom>
          </p:spPr>
        </p:pic>
      </p:grpSp>
      <p:sp>
        <p:nvSpPr>
          <p:cNvPr id="19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rial Narrow" panose="020B0606020202030204" pitchFamily="34" charset="0"/>
              </a:rPr>
              <a:t>UF </a:t>
            </a:r>
            <a:r>
              <a:rPr lang="ru-RU" sz="2400" b="1" dirty="0" smtClean="0">
                <a:latin typeface="Arial Narrow" panose="020B0606020202030204" pitchFamily="34" charset="0"/>
              </a:rPr>
              <a:t>УЛЬТРАВЫСОКОФТОРИСТЫЕ МАЗИ СКОЛЬЖЕНИЯ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2926" y="6129311"/>
            <a:ext cx="15087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</a:rPr>
              <a:t>УПАКОВКА: </a:t>
            </a:r>
            <a:r>
              <a:rPr lang="en-US" sz="1600" dirty="0" smtClean="0">
                <a:latin typeface="Arial Narrow" panose="020B0606020202030204" pitchFamily="34" charset="0"/>
              </a:rPr>
              <a:t>4</a:t>
            </a:r>
            <a:r>
              <a:rPr lang="ru-RU" sz="1600" dirty="0" smtClean="0">
                <a:latin typeface="Arial Narrow" panose="020B0606020202030204" pitchFamily="34" charset="0"/>
              </a:rPr>
              <a:t>5 г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sp>
        <p:nvSpPr>
          <p:cNvPr id="27" name="Sisällön paikkamerkki 2">
            <a:extLst>
              <a:ext uri="{FF2B5EF4-FFF2-40B4-BE49-F238E27FC236}">
                <a16:creationId xmlns:a16="http://schemas.microsoft.com/office/drawing/2014/main" id="{0E5BF865-F240-4B9D-B680-476613AE6E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0563" y="1999554"/>
            <a:ext cx="5167164" cy="412975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EV-330-UFW45</a:t>
            </a:r>
            <a:r>
              <a:rPr lang="ru-RU" sz="1600" b="1" dirty="0" smtClean="0">
                <a:latin typeface="Arial Narrow" panose="020B0606020202030204" pitchFamily="34" charset="0"/>
              </a:rPr>
              <a:t>	4 200 руб.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UF WET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+10°С до -6°С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EV-330-UFM45</a:t>
            </a:r>
            <a:r>
              <a:rPr lang="ru-RU" sz="1600" b="1" dirty="0" smtClean="0">
                <a:latin typeface="Arial Narrow" panose="020B0606020202030204" pitchFamily="34" charset="0"/>
              </a:rPr>
              <a:t>	</a:t>
            </a:r>
            <a:r>
              <a:rPr lang="ru-RU" sz="1600" b="1" dirty="0">
                <a:latin typeface="Arial Narrow" panose="020B0606020202030204" pitchFamily="34" charset="0"/>
              </a:rPr>
              <a:t>4 200 руб.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latin typeface="Arial Narrow" panose="020B0606020202030204" pitchFamily="34" charset="0"/>
              </a:rPr>
              <a:t>UF </a:t>
            </a:r>
            <a:r>
              <a:rPr lang="en-US" sz="1600" b="1" dirty="0">
                <a:latin typeface="Arial Narrow" panose="020B0606020202030204" pitchFamily="34" charset="0"/>
              </a:rPr>
              <a:t>MID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+2°С до -4°С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EV-330-UFC45</a:t>
            </a:r>
            <a:r>
              <a:rPr lang="ru-RU" sz="1600" b="1" dirty="0" smtClean="0">
                <a:latin typeface="Arial Narrow" panose="020B0606020202030204" pitchFamily="34" charset="0"/>
              </a:rPr>
              <a:t>	</a:t>
            </a:r>
            <a:r>
              <a:rPr lang="ru-RU" sz="1600" b="1" dirty="0">
                <a:latin typeface="Arial Narrow" panose="020B0606020202030204" pitchFamily="34" charset="0"/>
              </a:rPr>
              <a:t>4 200 руб.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latin typeface="Arial Narrow" panose="020B0606020202030204" pitchFamily="34" charset="0"/>
              </a:rPr>
              <a:t>UF </a:t>
            </a:r>
            <a:r>
              <a:rPr lang="en-US" sz="1600" b="1" dirty="0">
                <a:latin typeface="Arial Narrow" panose="020B0606020202030204" pitchFamily="34" charset="0"/>
              </a:rPr>
              <a:t>COLD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-3°С до -</a:t>
            </a:r>
            <a:r>
              <a:rPr lang="ru-RU" sz="1600" dirty="0" smtClean="0">
                <a:latin typeface="Arial Narrow" panose="020B0606020202030204" pitchFamily="34" charset="0"/>
              </a:rPr>
              <a:t>15°С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 Narrow" panose="020B0606020202030204" pitchFamily="34" charset="0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EV-30-UFLDR45</a:t>
            </a:r>
            <a:r>
              <a:rPr lang="ru-RU" sz="1600" b="1" dirty="0" smtClean="0">
                <a:latin typeface="Arial Narrow" panose="020B0606020202030204" pitchFamily="34" charset="0"/>
              </a:rPr>
              <a:t>	</a:t>
            </a:r>
            <a:r>
              <a:rPr lang="ru-RU" sz="1600" b="1" dirty="0">
                <a:latin typeface="Arial Narrow" panose="020B0606020202030204" pitchFamily="34" charset="0"/>
              </a:rPr>
              <a:t>4 200 руб.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latin typeface="Arial Narrow" panose="020B0606020202030204" pitchFamily="34" charset="0"/>
              </a:rPr>
              <a:t>UF </a:t>
            </a:r>
            <a:r>
              <a:rPr lang="en-US" sz="1600" b="1" dirty="0">
                <a:latin typeface="Arial Narrow" panose="020B0606020202030204" pitchFamily="34" charset="0"/>
              </a:rPr>
              <a:t>LDR </a:t>
            </a:r>
            <a:r>
              <a:rPr lang="ru-RU" sz="16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+5°С до -10°С</a:t>
            </a:r>
          </a:p>
          <a:p>
            <a:pPr marL="0" indent="0">
              <a:buNone/>
            </a:pP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4457" y="644700"/>
            <a:ext cx="10281209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spc="20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Ультравысокофтористые </a:t>
            </a:r>
            <a:r>
              <a:rPr lang="ru-RU" sz="1600" spc="2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мази скольжения содержат фторированные добавки в максимально оптимальном количестве. Могут использоваться самостоятельно для гонок самого высокого уровня. Состав продуктов был тщательно отобран на основании лабораторных анализов и многочисленных полевых тестов. Специальные продукты для любых погодных условий.</a:t>
            </a:r>
            <a:endParaRPr lang="ru-RU" sz="1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59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EE892451-1309-452C-B121-D165E8AE1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21759"/>
            <a:ext cx="1996612" cy="540000"/>
          </a:xfrm>
          <a:prstGeom prst="rect">
            <a:avLst/>
          </a:prstGeom>
        </p:spPr>
      </p:pic>
      <p:sp>
        <p:nvSpPr>
          <p:cNvPr id="19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HF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ВЫСОКОФТОРИСТЫЕ МАЗИ СКОЛЬЖЕНИЯ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2925" y="6129311"/>
            <a:ext cx="64756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УПАКОВКА: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4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5 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/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90 / 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180 г	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2 350 руб. / 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4 300 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руб. </a:t>
            </a:r>
            <a:r>
              <a:rPr lang="ru-RU" sz="1600" b="1" noProof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/ 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7 600 руб.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7" name="Sisällön paikkamerkki 2">
            <a:extLst>
              <a:ext uri="{FF2B5EF4-FFF2-40B4-BE49-F238E27FC236}">
                <a16:creationId xmlns:a16="http://schemas.microsoft.com/office/drawing/2014/main" id="{0E5BF865-F240-4B9D-B680-476613AE6E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28591" y="1921862"/>
            <a:ext cx="4305574" cy="408100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HF WET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+10°С до -1°С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HF MID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+0°С до -5°С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 Narrow" panose="020B0606020202030204" pitchFamily="34" charset="0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HF COLD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-1°С до -10°С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HF POLAR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-6°С до -15°С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HF MOLY MID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+3°С до -5°С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 Narrow" panose="020B0606020202030204" pitchFamily="34" charset="0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HF MOLY COLD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Arial Narrow" panose="020B0606020202030204" pitchFamily="34" charset="0"/>
              </a:rPr>
              <a:t>Температурный диапазон от -5°С до -20°С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4459" y="644700"/>
            <a:ext cx="114834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 Narrow" panose="020B0606020202030204" pitchFamily="34" charset="0"/>
              </a:rPr>
              <a:t>Серия специально разработана для лыжных гонок и продвинутых лыжников. Благодаря высокому содержанию фторированных добавок, продукт обладает хорошими водо- и грязеотталкивающими свойствами. Продукты серии хорошо подходят для любого типа снега при влажности воздуха более 55 %, когда снег влажный или мокрый.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5550" y="1876235"/>
            <a:ext cx="5397034" cy="4315100"/>
            <a:chOff x="565550" y="1876235"/>
            <a:chExt cx="5397034" cy="4315100"/>
          </a:xfrm>
        </p:grpSpPr>
        <p:pic>
          <p:nvPicPr>
            <p:cNvPr id="13" name="Kuva 17">
              <a:extLst>
                <a:ext uri="{FF2B5EF4-FFF2-40B4-BE49-F238E27FC236}">
                  <a16:creationId xmlns:a16="http://schemas.microsoft.com/office/drawing/2014/main" id="{2EED076E-BE30-457E-94B2-C515E0AB5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5441" y="1945523"/>
              <a:ext cx="1260000" cy="2095012"/>
            </a:xfrm>
            <a:prstGeom prst="rect">
              <a:avLst/>
            </a:prstGeom>
          </p:spPr>
        </p:pic>
        <p:pic>
          <p:nvPicPr>
            <p:cNvPr id="15" name="Kuva 19">
              <a:extLst>
                <a:ext uri="{FF2B5EF4-FFF2-40B4-BE49-F238E27FC236}">
                  <a16:creationId xmlns:a16="http://schemas.microsoft.com/office/drawing/2014/main" id="{1231E17C-6A5D-46F7-B0D3-F2DC0EFFD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8264" y="1944357"/>
              <a:ext cx="1260000" cy="2095012"/>
            </a:xfrm>
            <a:prstGeom prst="rect">
              <a:avLst/>
            </a:prstGeom>
          </p:spPr>
        </p:pic>
        <p:pic>
          <p:nvPicPr>
            <p:cNvPr id="17" name="Kuva 21">
              <a:extLst>
                <a:ext uri="{FF2B5EF4-FFF2-40B4-BE49-F238E27FC236}">
                  <a16:creationId xmlns:a16="http://schemas.microsoft.com/office/drawing/2014/main" id="{2A9DB292-C38F-4041-A888-5F9A2F7DB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227" y="4067164"/>
              <a:ext cx="1260000" cy="2095012"/>
            </a:xfrm>
            <a:prstGeom prst="rect">
              <a:avLst/>
            </a:prstGeom>
          </p:spPr>
        </p:pic>
        <p:pic>
          <p:nvPicPr>
            <p:cNvPr id="18" name="Kuva 23">
              <a:extLst>
                <a:ext uri="{FF2B5EF4-FFF2-40B4-BE49-F238E27FC236}">
                  <a16:creationId xmlns:a16="http://schemas.microsoft.com/office/drawing/2014/main" id="{D5393CC8-F894-4ED2-96EB-2E042A4BB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2584" y="1876235"/>
              <a:ext cx="1260000" cy="2095012"/>
            </a:xfrm>
            <a:prstGeom prst="rect">
              <a:avLst/>
            </a:prstGeom>
          </p:spPr>
        </p:pic>
        <p:pic>
          <p:nvPicPr>
            <p:cNvPr id="20" name="Kuva 25">
              <a:extLst>
                <a:ext uri="{FF2B5EF4-FFF2-40B4-BE49-F238E27FC236}">
                  <a16:creationId xmlns:a16="http://schemas.microsoft.com/office/drawing/2014/main" id="{D381354A-A749-4632-A02B-DF9A02610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50" y="1876235"/>
              <a:ext cx="1260000" cy="2095012"/>
            </a:xfrm>
            <a:prstGeom prst="rect">
              <a:avLst/>
            </a:prstGeom>
          </p:spPr>
        </p:pic>
        <p:pic>
          <p:nvPicPr>
            <p:cNvPr id="21" name="Kuva 29">
              <a:extLst>
                <a:ext uri="{FF2B5EF4-FFF2-40B4-BE49-F238E27FC236}">
                  <a16:creationId xmlns:a16="http://schemas.microsoft.com/office/drawing/2014/main" id="{63DEA670-E3CA-494F-A9F4-A1A327677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3512" y="4067164"/>
              <a:ext cx="1260000" cy="209501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797" y="4087622"/>
              <a:ext cx="1263874" cy="2103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163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E5BF865-F240-4B9D-B680-476613AE6E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68324" y="1192912"/>
            <a:ext cx="3696269" cy="1563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Серия </a:t>
            </a:r>
            <a:r>
              <a:rPr lang="en-US" sz="1600" b="1" dirty="0" smtClean="0">
                <a:latin typeface="Arial Narrow" panose="020B0606020202030204" pitchFamily="34" charset="0"/>
              </a:rPr>
              <a:t>LF RACE </a:t>
            </a:r>
            <a:r>
              <a:rPr lang="ru-RU" sz="1600" dirty="0" smtClean="0">
                <a:latin typeface="Arial Narrow" panose="020B0606020202030204" pitchFamily="34" charset="0"/>
              </a:rPr>
              <a:t>специально разработана для активных лыжников и для тренировок соревнующихся лыжников. Фторированные продукты подходят для любого типа снега и погодных условий.</a:t>
            </a:r>
            <a:endParaRPr lang="en-US" sz="1600" dirty="0" smtClean="0">
              <a:latin typeface="Arial Narrow" panose="020B0606020202030204" pitchFamily="34" charset="0"/>
            </a:endParaRPr>
          </a:p>
          <a:p>
            <a:pPr marL="0" lvl="0" indent="0" defTabSz="342946">
              <a:lnSpc>
                <a:spcPct val="150000"/>
              </a:lnSpc>
              <a:spcBef>
                <a:spcPts val="0"/>
              </a:spcBef>
              <a:buNone/>
            </a:pPr>
            <a:endParaRPr lang="en-US" sz="1800" dirty="0">
              <a:latin typeface="AvenirNext LT Pro Bold" panose="020B0804020202020204" pitchFamily="34" charset="0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EE892451-1309-452C-B121-D165E8AE1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52926" y="873492"/>
            <a:ext cx="7560000" cy="2095012"/>
            <a:chOff x="4421171" y="1067965"/>
            <a:chExt cx="7560000" cy="2095012"/>
          </a:xfrm>
        </p:grpSpPr>
        <p:pic>
          <p:nvPicPr>
            <p:cNvPr id="6" name="Kuva 5">
              <a:extLst>
                <a:ext uri="{FF2B5EF4-FFF2-40B4-BE49-F238E27FC236}">
                  <a16:creationId xmlns:a16="http://schemas.microsoft.com/office/drawing/2014/main" id="{64D0FAB0-17F0-49F3-A5A6-141F988E7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171" y="1067965"/>
              <a:ext cx="1260000" cy="2095012"/>
            </a:xfrm>
            <a:prstGeom prst="rect">
              <a:avLst/>
            </a:prstGeom>
          </p:spPr>
        </p:pic>
        <p:pic>
          <p:nvPicPr>
            <p:cNvPr id="8" name="Kuva 7">
              <a:extLst>
                <a:ext uri="{FF2B5EF4-FFF2-40B4-BE49-F238E27FC236}">
                  <a16:creationId xmlns:a16="http://schemas.microsoft.com/office/drawing/2014/main" id="{31462F92-9188-431A-A6A7-74D066E83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171" y="1067965"/>
              <a:ext cx="1260000" cy="2095012"/>
            </a:xfrm>
            <a:prstGeom prst="rect">
              <a:avLst/>
            </a:prstGeom>
          </p:spPr>
        </p:pic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844AF308-B717-453F-890E-A17F707DE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1171" y="1067965"/>
              <a:ext cx="1260000" cy="2095012"/>
            </a:xfrm>
            <a:prstGeom prst="rect">
              <a:avLst/>
            </a:prstGeom>
          </p:spPr>
        </p:pic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AADE49D5-556D-4EC8-A820-C957ACDBD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1171" y="1067965"/>
              <a:ext cx="1260000" cy="2095012"/>
            </a:xfrm>
            <a:prstGeom prst="rect">
              <a:avLst/>
            </a:prstGeom>
          </p:spPr>
        </p:pic>
        <p:pic>
          <p:nvPicPr>
            <p:cNvPr id="15" name="Kuva 14">
              <a:extLst>
                <a:ext uri="{FF2B5EF4-FFF2-40B4-BE49-F238E27FC236}">
                  <a16:creationId xmlns:a16="http://schemas.microsoft.com/office/drawing/2014/main" id="{12619DB9-588D-4552-B0DB-D34B84C1F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171" y="1067965"/>
              <a:ext cx="1260000" cy="2095012"/>
            </a:xfrm>
            <a:prstGeom prst="rect">
              <a:avLst/>
            </a:prstGeom>
          </p:spPr>
        </p:pic>
        <p:pic>
          <p:nvPicPr>
            <p:cNvPr id="17" name="Kuva 16">
              <a:extLst>
                <a:ext uri="{FF2B5EF4-FFF2-40B4-BE49-F238E27FC236}">
                  <a16:creationId xmlns:a16="http://schemas.microsoft.com/office/drawing/2014/main" id="{5083E6CA-2E1B-4384-BDC1-95F969DC3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171" y="1067965"/>
              <a:ext cx="1260000" cy="209501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52926" y="3422945"/>
            <a:ext cx="7560000" cy="2549133"/>
            <a:chOff x="4421171" y="3240902"/>
            <a:chExt cx="7560000" cy="2549133"/>
          </a:xfrm>
        </p:grpSpPr>
        <p:pic>
          <p:nvPicPr>
            <p:cNvPr id="25" name="Kuva 24">
              <a:extLst>
                <a:ext uri="{FF2B5EF4-FFF2-40B4-BE49-F238E27FC236}">
                  <a16:creationId xmlns:a16="http://schemas.microsoft.com/office/drawing/2014/main" id="{E26C0E47-8212-4A9A-9F00-7AD6A8104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171" y="3240902"/>
              <a:ext cx="1260000" cy="2549133"/>
            </a:xfrm>
            <a:prstGeom prst="rect">
              <a:avLst/>
            </a:prstGeom>
          </p:spPr>
        </p:pic>
        <p:pic>
          <p:nvPicPr>
            <p:cNvPr id="27" name="Kuva 26">
              <a:extLst>
                <a:ext uri="{FF2B5EF4-FFF2-40B4-BE49-F238E27FC236}">
                  <a16:creationId xmlns:a16="http://schemas.microsoft.com/office/drawing/2014/main" id="{C0ACCED6-78FB-4718-B126-AECC86C71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0065" y="3240902"/>
              <a:ext cx="1260000" cy="2549133"/>
            </a:xfrm>
            <a:prstGeom prst="rect">
              <a:avLst/>
            </a:prstGeom>
          </p:spPr>
        </p:pic>
        <p:pic>
          <p:nvPicPr>
            <p:cNvPr id="29" name="Kuva 28">
              <a:extLst>
                <a:ext uri="{FF2B5EF4-FFF2-40B4-BE49-F238E27FC236}">
                  <a16:creationId xmlns:a16="http://schemas.microsoft.com/office/drawing/2014/main" id="{51849A14-2E99-40EB-9F86-D56C26673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1171" y="3240902"/>
              <a:ext cx="1260000" cy="2549133"/>
            </a:xfrm>
            <a:prstGeom prst="rect">
              <a:avLst/>
            </a:prstGeom>
          </p:spPr>
        </p:pic>
        <p:pic>
          <p:nvPicPr>
            <p:cNvPr id="31" name="Kuva 30">
              <a:extLst>
                <a:ext uri="{FF2B5EF4-FFF2-40B4-BE49-F238E27FC236}">
                  <a16:creationId xmlns:a16="http://schemas.microsoft.com/office/drawing/2014/main" id="{893A8037-15C8-4318-BF81-4511A4CC0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1171" y="3240902"/>
              <a:ext cx="1260000" cy="2549133"/>
            </a:xfrm>
            <a:prstGeom prst="rect">
              <a:avLst/>
            </a:prstGeom>
          </p:spPr>
        </p:pic>
        <p:pic>
          <p:nvPicPr>
            <p:cNvPr id="33" name="Kuva 32">
              <a:extLst>
                <a:ext uri="{FF2B5EF4-FFF2-40B4-BE49-F238E27FC236}">
                  <a16:creationId xmlns:a16="http://schemas.microsoft.com/office/drawing/2014/main" id="{31D2876F-698B-4B25-830D-1CA262917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171" y="3240902"/>
              <a:ext cx="1260000" cy="2549133"/>
            </a:xfrm>
            <a:prstGeom prst="rect">
              <a:avLst/>
            </a:prstGeom>
          </p:spPr>
        </p:pic>
        <p:pic>
          <p:nvPicPr>
            <p:cNvPr id="35" name="Kuva 34">
              <a:extLst>
                <a:ext uri="{FF2B5EF4-FFF2-40B4-BE49-F238E27FC236}">
                  <a16:creationId xmlns:a16="http://schemas.microsoft.com/office/drawing/2014/main" id="{F59DDD9F-69A4-44DA-A38A-DE124EA5A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171" y="3240902"/>
              <a:ext cx="1260000" cy="2549133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352926" y="6129311"/>
            <a:ext cx="33584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УПАКОВКА: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60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г	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600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руб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2926" y="3041836"/>
            <a:ext cx="756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УПАКОВКА: </a:t>
            </a:r>
            <a:r>
              <a:rPr lang="ru-RU" sz="1600" noProof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45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/ 90 / 180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/ 540 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	</a:t>
            </a:r>
            <a:r>
              <a:rPr lang="ru-RU" sz="1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850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руб</a:t>
            </a:r>
            <a:r>
              <a:rPr lang="en-US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.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/ 1 100 руб. / 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1 7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00 руб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 </a:t>
            </a:r>
            <a:r>
              <a:rPr lang="en-US" sz="1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/ 4 500 </a:t>
            </a:r>
            <a:r>
              <a:rPr lang="ru-RU" sz="1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руб.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68324" y="3608299"/>
            <a:ext cx="36962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 Narrow" panose="020B0606020202030204" pitchFamily="34" charset="0"/>
              </a:rPr>
              <a:t>Серия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en-US" sz="1600" b="1" dirty="0">
                <a:latin typeface="Arial Narrow" panose="020B0606020202030204" pitchFamily="34" charset="0"/>
              </a:rPr>
              <a:t>LF </a:t>
            </a:r>
            <a:r>
              <a:rPr lang="ru-RU" sz="1600" dirty="0">
                <a:latin typeface="Arial Narrow" panose="020B0606020202030204" pitchFamily="34" charset="0"/>
              </a:rPr>
              <a:t>специально разработана для лыжников-любителей. У фторированных продуктов серии LF лучше свойства скольжения, чем у базовых парафинов. Состав соответствует парафинам Vauhti LF </a:t>
            </a:r>
            <a:r>
              <a:rPr lang="en-US" sz="1600" dirty="0">
                <a:latin typeface="Arial Narrow" panose="020B0606020202030204" pitchFamily="34" charset="0"/>
              </a:rPr>
              <a:t>Race</a:t>
            </a:r>
            <a:r>
              <a:rPr lang="ru-RU" sz="1600" dirty="0">
                <a:latin typeface="Arial Narrow" panose="020B0606020202030204" pitchFamily="34" charset="0"/>
              </a:rPr>
              <a:t>, но с более низким содержанием фторированных добавок.</a:t>
            </a:r>
          </a:p>
        </p:txBody>
      </p:sp>
      <p:sp>
        <p:nvSpPr>
          <p:cNvPr id="23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LF RACE / LF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НИЗ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КОФТОРИСТЫЕ МАЗИ СКОЛЬЖЕНИЯ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09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E5BF865-F240-4B9D-B680-476613AE6E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0260" y="684309"/>
            <a:ext cx="10084658" cy="881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latin typeface="Arial Narrow" panose="020B0606020202030204" pitchFamily="34" charset="0"/>
              </a:rPr>
              <a:t>Базовые мази скольжения. Мази этой серии сделаны на основе высококачественных углеводородных парафинов и не содержат фторированных добавок. Хорошо подходят </a:t>
            </a:r>
            <a:r>
              <a:rPr lang="ru-RU" sz="1600" dirty="0" smtClean="0">
                <a:latin typeface="Arial Narrow" panose="020B0606020202030204" pitchFamily="34" charset="0"/>
              </a:rPr>
              <a:t>для любителей, а также в </a:t>
            </a:r>
            <a:r>
              <a:rPr lang="ru-RU" sz="1600" dirty="0">
                <a:latin typeface="Arial Narrow" panose="020B0606020202030204" pitchFamily="34" charset="0"/>
              </a:rPr>
              <a:t>качестве базовых </a:t>
            </a:r>
            <a:r>
              <a:rPr lang="ru-RU" sz="1600" dirty="0" smtClean="0">
                <a:latin typeface="Arial Narrow" panose="020B0606020202030204" pitchFamily="34" charset="0"/>
              </a:rPr>
              <a:t>парафинов, </a:t>
            </a:r>
            <a:r>
              <a:rPr lang="ru-RU" sz="1600" dirty="0">
                <a:latin typeface="Arial Narrow" panose="020B0606020202030204" pitchFamily="34" charset="0"/>
              </a:rPr>
              <a:t>для грунтования лыж, как сервисные парафины.</a:t>
            </a:r>
          </a:p>
          <a:p>
            <a:pPr marL="0" lvl="0" indent="0" defTabSz="342946">
              <a:lnSpc>
                <a:spcPct val="150000"/>
              </a:lnSpc>
              <a:spcBef>
                <a:spcPts val="0"/>
              </a:spcBef>
              <a:buNone/>
            </a:pPr>
            <a:endParaRPr lang="en-US" sz="1800" dirty="0">
              <a:latin typeface="AvenirNext LT Pro Bold" panose="020B0804020202020204" pitchFamily="34" charset="0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EE892451-1309-452C-B121-D165E8AE1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34" y="144309"/>
            <a:ext cx="1996612" cy="540000"/>
          </a:xfrm>
          <a:prstGeom prst="rect">
            <a:avLst/>
          </a:prstGeom>
        </p:spPr>
      </p:pic>
      <p:grpSp>
        <p:nvGrpSpPr>
          <p:cNvPr id="17" name="Ryhmä 16">
            <a:extLst>
              <a:ext uri="{FF2B5EF4-FFF2-40B4-BE49-F238E27FC236}">
                <a16:creationId xmlns:a16="http://schemas.microsoft.com/office/drawing/2014/main" id="{56C221A9-BB8C-4DB0-80AD-2543E312ECDE}"/>
              </a:ext>
            </a:extLst>
          </p:cNvPr>
          <p:cNvGrpSpPr/>
          <p:nvPr/>
        </p:nvGrpSpPr>
        <p:grpSpPr>
          <a:xfrm>
            <a:off x="352926" y="1848695"/>
            <a:ext cx="7345851" cy="3340909"/>
            <a:chOff x="4726260" y="746174"/>
            <a:chExt cx="7345851" cy="3340909"/>
          </a:xfrm>
        </p:grpSpPr>
        <p:pic>
          <p:nvPicPr>
            <p:cNvPr id="5" name="Kuva 4">
              <a:extLst>
                <a:ext uri="{FF2B5EF4-FFF2-40B4-BE49-F238E27FC236}">
                  <a16:creationId xmlns:a16="http://schemas.microsoft.com/office/drawing/2014/main" id="{FA196810-7169-40EC-97A1-11CD4E4AB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0914" y="746174"/>
              <a:ext cx="1260000" cy="3340909"/>
            </a:xfrm>
            <a:prstGeom prst="rect">
              <a:avLst/>
            </a:prstGeom>
          </p:spPr>
        </p:pic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AC9E67B1-6BF3-4B61-92E6-CED16E081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587" y="746174"/>
              <a:ext cx="1260000" cy="3340909"/>
            </a:xfrm>
            <a:prstGeom prst="rect">
              <a:avLst/>
            </a:prstGeom>
          </p:spPr>
        </p:pic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0032D31B-9D22-45AF-8A3F-B8EF848CD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2111" y="746174"/>
              <a:ext cx="1260000" cy="3340909"/>
            </a:xfrm>
            <a:prstGeom prst="rect">
              <a:avLst/>
            </a:prstGeom>
          </p:spPr>
        </p:pic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D16387D6-068A-4215-B7B9-D47FFC2BC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8587" y="746174"/>
              <a:ext cx="1260000" cy="3340909"/>
            </a:xfrm>
            <a:prstGeom prst="rect">
              <a:avLst/>
            </a:prstGeom>
          </p:spPr>
        </p:pic>
        <p:pic>
          <p:nvPicPr>
            <p:cNvPr id="14" name="Kuva 13">
              <a:extLst>
                <a:ext uri="{FF2B5EF4-FFF2-40B4-BE49-F238E27FC236}">
                  <a16:creationId xmlns:a16="http://schemas.microsoft.com/office/drawing/2014/main" id="{4B50F6D8-4967-4372-924A-3E1331C91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0349" y="746174"/>
              <a:ext cx="1260000" cy="3340909"/>
            </a:xfrm>
            <a:prstGeom prst="rect">
              <a:avLst/>
            </a:prstGeom>
          </p:spPr>
        </p:pic>
        <p:pic>
          <p:nvPicPr>
            <p:cNvPr id="16" name="Kuva 15">
              <a:extLst>
                <a:ext uri="{FF2B5EF4-FFF2-40B4-BE49-F238E27FC236}">
                  <a16:creationId xmlns:a16="http://schemas.microsoft.com/office/drawing/2014/main" id="{B3930A69-2A26-4F45-8B9A-F962B7F9A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260" y="746174"/>
              <a:ext cx="1260000" cy="3340909"/>
            </a:xfrm>
            <a:prstGeom prst="rect">
              <a:avLst/>
            </a:prstGeom>
          </p:spPr>
        </p:pic>
      </p:grpSp>
      <p:sp>
        <p:nvSpPr>
          <p:cNvPr id="13" name="Otsikko 1">
            <a:extLst>
              <a:ext uri="{FF2B5EF4-FFF2-40B4-BE49-F238E27FC236}">
                <a16:creationId xmlns:a16="http://schemas.microsoft.com/office/drawing/2014/main" id="{EB882630-E15E-4A0E-8308-505328C46294}"/>
              </a:ext>
            </a:extLst>
          </p:cNvPr>
          <p:cNvSpPr txBox="1">
            <a:spLocks/>
          </p:cNvSpPr>
          <p:nvPr/>
        </p:nvSpPr>
        <p:spPr>
          <a:xfrm>
            <a:off x="344459" y="108537"/>
            <a:ext cx="9601608" cy="5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GW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БЕЗ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ФТОРОВЫЕ МАЗИ СКОЛЬЖЕНИЯ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7167" y="6137254"/>
            <a:ext cx="75865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УПАКОВКА: </a:t>
            </a:r>
            <a:r>
              <a:rPr lang="ru-RU" sz="1600" noProof="0" dirty="0">
                <a:solidFill>
                  <a:prstClr val="black"/>
                </a:solidFill>
                <a:latin typeface="Arial Narrow" panose="020B0606020202030204" pitchFamily="34" charset="0"/>
              </a:rPr>
              <a:t>9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0 г / 180 г / 540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 	</a:t>
            </a:r>
            <a:r>
              <a:rPr lang="ru-RU" sz="1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60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0 руб. / </a:t>
            </a:r>
            <a:r>
              <a:rPr lang="ru-RU" sz="1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85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0 руб. / </a:t>
            </a:r>
            <a:r>
              <a:rPr lang="ru-RU" sz="1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2 3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00 руб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65459" y="1727591"/>
            <a:ext cx="368897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 WET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мазь скольжения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+10°С до -1°С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 MID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мазь скольжения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+0°С до -5°С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 COLD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мазь скольжения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-1°С до -10°С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 POLAR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мазь скольжения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-8°С до -25°С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 GRAPHITE</a:t>
            </a:r>
            <a:r>
              <a:rPr lang="ru-RU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мазь скольжения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Температурный диапазон от -1°С до -25°С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US" sz="16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 ALL TEMP </a:t>
            </a:r>
            <a:r>
              <a:rPr lang="ru-R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универсальная мазь скольжения</a:t>
            </a:r>
          </a:p>
        </p:txBody>
      </p:sp>
    </p:spTree>
    <p:extLst>
      <p:ext uri="{BB962C8B-B14F-4D97-AF65-F5344CB8AC3E}">
        <p14:creationId xmlns:p14="http://schemas.microsoft.com/office/powerpoint/2010/main" val="334719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EF Basic">
  <a:themeElements>
    <a:clrScheme name="UEF">
      <a:dk1>
        <a:srgbClr val="1D1D1C"/>
      </a:dk1>
      <a:lt1>
        <a:srgbClr val="FFFFFF"/>
      </a:lt1>
      <a:dk2>
        <a:srgbClr val="1D1D1C"/>
      </a:dk2>
      <a:lt2>
        <a:srgbClr val="D4D4D4"/>
      </a:lt2>
      <a:accent1>
        <a:srgbClr val="D4D800"/>
      </a:accent1>
      <a:accent2>
        <a:srgbClr val="008C99"/>
      </a:accent2>
      <a:accent3>
        <a:srgbClr val="FFFFFF"/>
      </a:accent3>
      <a:accent4>
        <a:srgbClr val="000000"/>
      </a:accent4>
      <a:accent5>
        <a:srgbClr val="E6E9AA"/>
      </a:accent5>
      <a:accent6>
        <a:srgbClr val="005D7B"/>
      </a:accent6>
      <a:hlink>
        <a:srgbClr val="009FB8"/>
      </a:hlink>
      <a:folHlink>
        <a:srgbClr val="F9B700"/>
      </a:folHlink>
    </a:clrScheme>
    <a:fontScheme name="uef_basic_laajamalli-3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008C99"/>
          </a:solidFill>
        </a:ln>
      </a:spPr>
      <a:bodyPr wrap="square">
        <a:spAutoFit/>
      </a:bodyPr>
      <a:lstStyle>
        <a:defPPr>
          <a:spcAft>
            <a:spcPts val="400"/>
          </a:spcAft>
          <a:defRPr b="1" dirty="0" err="1" smtClean="0">
            <a:solidFill>
              <a:srgbClr val="008C99"/>
            </a:solidFill>
            <a:latin typeface="Arial" pitchFamily="34" charset="0"/>
            <a:cs typeface="Arial" pitchFamily="34" charset="0"/>
          </a:defRPr>
        </a:defPPr>
      </a:lstStyle>
    </a:spDef>
  </a:objectDefaults>
  <a:extraClrSchemeLst>
    <a:extraClrScheme>
      <a:clrScheme name="uef_basic_laajamalli-3 1">
        <a:dk1>
          <a:srgbClr val="000000"/>
        </a:dk1>
        <a:lt1>
          <a:srgbClr val="FFFFFF"/>
        </a:lt1>
        <a:dk2>
          <a:srgbClr val="000000"/>
        </a:dk2>
        <a:lt2>
          <a:srgbClr val="D4D4D4"/>
        </a:lt2>
        <a:accent1>
          <a:srgbClr val="D4D800"/>
        </a:accent1>
        <a:accent2>
          <a:srgbClr val="006788"/>
        </a:accent2>
        <a:accent3>
          <a:srgbClr val="FFFFFF"/>
        </a:accent3>
        <a:accent4>
          <a:srgbClr val="000000"/>
        </a:accent4>
        <a:accent5>
          <a:srgbClr val="E6E9AA"/>
        </a:accent5>
        <a:accent6>
          <a:srgbClr val="005D7B"/>
        </a:accent6>
        <a:hlink>
          <a:srgbClr val="009FB8"/>
        </a:hlink>
        <a:folHlink>
          <a:srgbClr val="F9B7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UEF Basic">
  <a:themeElements>
    <a:clrScheme name="UEF">
      <a:dk1>
        <a:srgbClr val="1D1D1C"/>
      </a:dk1>
      <a:lt1>
        <a:srgbClr val="FFFFFF"/>
      </a:lt1>
      <a:dk2>
        <a:srgbClr val="1D1D1C"/>
      </a:dk2>
      <a:lt2>
        <a:srgbClr val="D4D4D4"/>
      </a:lt2>
      <a:accent1>
        <a:srgbClr val="D4D800"/>
      </a:accent1>
      <a:accent2>
        <a:srgbClr val="008C99"/>
      </a:accent2>
      <a:accent3>
        <a:srgbClr val="FFFFFF"/>
      </a:accent3>
      <a:accent4>
        <a:srgbClr val="000000"/>
      </a:accent4>
      <a:accent5>
        <a:srgbClr val="E6E9AA"/>
      </a:accent5>
      <a:accent6>
        <a:srgbClr val="005D7B"/>
      </a:accent6>
      <a:hlink>
        <a:srgbClr val="009FB8"/>
      </a:hlink>
      <a:folHlink>
        <a:srgbClr val="F9B700"/>
      </a:folHlink>
    </a:clrScheme>
    <a:fontScheme name="uef_basic_laajamalli-3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ef_basic_laajamalli-3 1">
        <a:dk1>
          <a:srgbClr val="000000"/>
        </a:dk1>
        <a:lt1>
          <a:srgbClr val="FFFFFF"/>
        </a:lt1>
        <a:dk2>
          <a:srgbClr val="000000"/>
        </a:dk2>
        <a:lt2>
          <a:srgbClr val="D4D4D4"/>
        </a:lt2>
        <a:accent1>
          <a:srgbClr val="D4D800"/>
        </a:accent1>
        <a:accent2>
          <a:srgbClr val="006788"/>
        </a:accent2>
        <a:accent3>
          <a:srgbClr val="FFFFFF"/>
        </a:accent3>
        <a:accent4>
          <a:srgbClr val="000000"/>
        </a:accent4>
        <a:accent5>
          <a:srgbClr val="E6E9AA"/>
        </a:accent5>
        <a:accent6>
          <a:srgbClr val="005D7B"/>
        </a:accent6>
        <a:hlink>
          <a:srgbClr val="009FB8"/>
        </a:hlink>
        <a:folHlink>
          <a:srgbClr val="F9B7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UEF Lopetus">
  <a:themeElements>
    <a:clrScheme name="UEF">
      <a:dk1>
        <a:srgbClr val="1D1D1C"/>
      </a:dk1>
      <a:lt1>
        <a:srgbClr val="FFFFFF"/>
      </a:lt1>
      <a:dk2>
        <a:srgbClr val="1D1D1C"/>
      </a:dk2>
      <a:lt2>
        <a:srgbClr val="D4D4D4"/>
      </a:lt2>
      <a:accent1>
        <a:srgbClr val="D4D800"/>
      </a:accent1>
      <a:accent2>
        <a:srgbClr val="008C99"/>
      </a:accent2>
      <a:accent3>
        <a:srgbClr val="FFFFFF"/>
      </a:accent3>
      <a:accent4>
        <a:srgbClr val="000000"/>
      </a:accent4>
      <a:accent5>
        <a:srgbClr val="E6E9AA"/>
      </a:accent5>
      <a:accent6>
        <a:srgbClr val="005D7B"/>
      </a:accent6>
      <a:hlink>
        <a:srgbClr val="009FB8"/>
      </a:hlink>
      <a:folHlink>
        <a:srgbClr val="F9B700"/>
      </a:folHlink>
    </a:clrScheme>
    <a:fontScheme name="uef_basic_laajamalli-3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ef_basic_laajamalli-3 1">
        <a:dk1>
          <a:srgbClr val="000000"/>
        </a:dk1>
        <a:lt1>
          <a:srgbClr val="FFFFFF"/>
        </a:lt1>
        <a:dk2>
          <a:srgbClr val="000000"/>
        </a:dk2>
        <a:lt2>
          <a:srgbClr val="D4D4D4"/>
        </a:lt2>
        <a:accent1>
          <a:srgbClr val="D4D800"/>
        </a:accent1>
        <a:accent2>
          <a:srgbClr val="006788"/>
        </a:accent2>
        <a:accent3>
          <a:srgbClr val="FFFFFF"/>
        </a:accent3>
        <a:accent4>
          <a:srgbClr val="000000"/>
        </a:accent4>
        <a:accent5>
          <a:srgbClr val="E6E9AA"/>
        </a:accent5>
        <a:accent6>
          <a:srgbClr val="005D7B"/>
        </a:accent6>
        <a:hlink>
          <a:srgbClr val="009FB8"/>
        </a:hlink>
        <a:folHlink>
          <a:srgbClr val="F9B7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4130</TotalTime>
  <Words>4190</Words>
  <Application>Microsoft Office PowerPoint</Application>
  <PresentationFormat>Widescreen</PresentationFormat>
  <Paragraphs>680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Arial</vt:lpstr>
      <vt:lpstr>Arial Narrow</vt:lpstr>
      <vt:lpstr>AvenirNext LT Pro Bold</vt:lpstr>
      <vt:lpstr>Calibri</vt:lpstr>
      <vt:lpstr>Calibri Light</vt:lpstr>
      <vt:lpstr>Myriad pro</vt:lpstr>
      <vt:lpstr>Palatino Linotype</vt:lpstr>
      <vt:lpstr>Times New Roman</vt:lpstr>
      <vt:lpstr>Wingdings</vt:lpstr>
      <vt:lpstr>Office-teema</vt:lpstr>
      <vt:lpstr>UEF Basic</vt:lpstr>
      <vt:lpstr>1_UEF Basic</vt:lpstr>
      <vt:lpstr>UEF Lopetus</vt:lpstr>
      <vt:lpstr>МАЗИ И АКСЕССУАРЫ  2020-2021</vt:lpstr>
      <vt:lpstr>PowerPoint Presentation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Виды упаковки жидких продуктов vauhti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Жидкие мази держания быстрого нанесения работают для всех типов снега. Легкое и простое нанесение без использования инструментов. С помощью аппликатора вы получаете тонкий и ровный слой держащей мази под колодкой. Просто нанесите и дайте тщательно высохнуть.</vt:lpstr>
      <vt:lpstr>Жидкие мази держания быстрого нанесения работают для всех типов снега. Легкое и простое нанесение без использования инструментов. С помощью аппликатора вы получаете тонкий и ровный слой держащей мази под колодкой. Просто нанесите и дайте тщательно высохнуть.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Kristian Sotti</dc:creator>
  <cp:lastModifiedBy>Ivanov Sergei Marketing</cp:lastModifiedBy>
  <cp:revision>306</cp:revision>
  <dcterms:created xsi:type="dcterms:W3CDTF">2018-09-17T11:48:46Z</dcterms:created>
  <dcterms:modified xsi:type="dcterms:W3CDTF">2020-01-20T10:45:13Z</dcterms:modified>
</cp:coreProperties>
</file>