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31" r:id="rId2"/>
    <p:sldId id="257" r:id="rId3"/>
    <p:sldId id="258" r:id="rId4"/>
    <p:sldId id="316" r:id="rId5"/>
    <p:sldId id="332" r:id="rId6"/>
    <p:sldId id="261" r:id="rId7"/>
    <p:sldId id="321" r:id="rId8"/>
    <p:sldId id="322" r:id="rId9"/>
    <p:sldId id="323" r:id="rId10"/>
    <p:sldId id="262" r:id="rId11"/>
    <p:sldId id="263" r:id="rId12"/>
    <p:sldId id="264" r:id="rId13"/>
    <p:sldId id="333" r:id="rId14"/>
    <p:sldId id="267" r:id="rId15"/>
    <p:sldId id="317" r:id="rId16"/>
    <p:sldId id="318" r:id="rId17"/>
    <p:sldId id="319" r:id="rId18"/>
    <p:sldId id="320" r:id="rId19"/>
    <p:sldId id="273" r:id="rId20"/>
    <p:sldId id="275" r:id="rId21"/>
    <p:sldId id="276" r:id="rId22"/>
    <p:sldId id="334" r:id="rId23"/>
    <p:sldId id="278" r:id="rId24"/>
    <p:sldId id="324" r:id="rId25"/>
    <p:sldId id="325" r:id="rId26"/>
    <p:sldId id="326" r:id="rId27"/>
    <p:sldId id="327" r:id="rId28"/>
    <p:sldId id="282" r:id="rId29"/>
    <p:sldId id="283" r:id="rId30"/>
    <p:sldId id="335" r:id="rId31"/>
    <p:sldId id="285" r:id="rId32"/>
    <p:sldId id="328" r:id="rId33"/>
    <p:sldId id="286" r:id="rId34"/>
    <p:sldId id="288" r:id="rId35"/>
    <p:sldId id="336" r:id="rId36"/>
    <p:sldId id="295" r:id="rId37"/>
    <p:sldId id="329" r:id="rId38"/>
    <p:sldId id="302" r:id="rId39"/>
    <p:sldId id="301" r:id="rId40"/>
    <p:sldId id="304" r:id="rId41"/>
    <p:sldId id="346" r:id="rId42"/>
    <p:sldId id="347" r:id="rId43"/>
    <p:sldId id="340" r:id="rId44"/>
    <p:sldId id="341" r:id="rId45"/>
    <p:sldId id="342" r:id="rId46"/>
    <p:sldId id="343" r:id="rId47"/>
    <p:sldId id="344" r:id="rId48"/>
    <p:sldId id="345" r:id="rId49"/>
    <p:sldId id="348" r:id="rId50"/>
    <p:sldId id="349" r:id="rId51"/>
    <p:sldId id="350" r:id="rId52"/>
    <p:sldId id="351" r:id="rId53"/>
    <p:sldId id="337" r:id="rId54"/>
  </p:sldIdLst>
  <p:sldSz cx="9144000" cy="5143500" type="screen16x9"/>
  <p:notesSz cx="9144000" cy="5143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>
      <p:cViewPr varScale="1">
        <p:scale>
          <a:sx n="135" d="100"/>
          <a:sy n="135" d="100"/>
        </p:scale>
        <p:origin x="132" y="354"/>
      </p:cViewPr>
      <p:guideLst>
        <p:guide orient="horz" pos="286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824B2-1AEF-41A9-8F13-183C14189D1A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7E709-4F9E-4021-8332-318B94182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50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175A2-0064-E84A-AD13-B09552BD3B2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20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874" y="467338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6725" y="3962019"/>
            <a:ext cx="3505198" cy="68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13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021" y="597310"/>
            <a:ext cx="6858000" cy="174815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5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/>
              <a:t>COVER</a:t>
            </a:r>
            <a:br>
              <a:rPr lang="en-US" noProof="0" dirty="0"/>
            </a:br>
            <a:r>
              <a:rPr lang="en-US" noProof="0" dirty="0"/>
              <a:t>PAGE (35Pt)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021" y="2414526"/>
            <a:ext cx="6858000" cy="18477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Second layer (20Pt)</a:t>
            </a:r>
          </a:p>
        </p:txBody>
      </p:sp>
    </p:spTree>
    <p:extLst>
      <p:ext uri="{BB962C8B-B14F-4D97-AF65-F5344CB8AC3E}">
        <p14:creationId xmlns:p14="http://schemas.microsoft.com/office/powerpoint/2010/main" val="94119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561" y="1758462"/>
            <a:ext cx="8182878" cy="762841"/>
          </a:xfrm>
          <a:prstGeom prst="rect">
            <a:avLst/>
          </a:prstGeom>
        </p:spPr>
        <p:txBody>
          <a:bodyPr numCol="1" anchor="b" anchorCtr="0"/>
          <a:lstStyle>
            <a:lvl1pPr>
              <a:lnSpc>
                <a:spcPts val="2500"/>
              </a:lnSpc>
              <a:defRPr sz="2500" b="1" i="0" cap="all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PRODUCT NAME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561" y="2521304"/>
            <a:ext cx="5172094" cy="560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 dirty="0" smtClean="0"/>
              <a:t>Product text (9Pt)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560" y="4767263"/>
            <a:ext cx="3530785" cy="238576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Section information</a:t>
            </a:r>
            <a:endParaRPr lang="en-US" noProof="0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0" y="263795"/>
            <a:ext cx="1460500" cy="1143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0561" y="3081563"/>
            <a:ext cx="5172094" cy="1547498"/>
          </a:xfrm>
          <a:prstGeom prst="rect">
            <a:avLst/>
          </a:prstGeom>
        </p:spPr>
        <p:txBody>
          <a:bodyPr/>
          <a:lstStyle>
            <a:lvl1pPr marL="1116013" indent="-1116013">
              <a:lnSpc>
                <a:spcPct val="100000"/>
              </a:lnSpc>
              <a:spcBef>
                <a:spcPts val="0"/>
              </a:spcBef>
              <a:buNone/>
              <a:tabLst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noProof="0" dirty="0" smtClean="0">
                <a:effectLst/>
                <a:latin typeface="Arial" charset="0"/>
              </a:rPr>
              <a:t>Item no.:	OZ40019</a:t>
            </a:r>
          </a:p>
          <a:p>
            <a:r>
              <a:rPr lang="en-US" noProof="0" dirty="0" smtClean="0">
                <a:effectLst/>
                <a:latin typeface="Arial" charset="0"/>
              </a:rPr>
              <a:t>Sizes available:	135-175 (2,5cm)</a:t>
            </a:r>
          </a:p>
          <a:p>
            <a:r>
              <a:rPr lang="en-US" noProof="0" dirty="0" smtClean="0">
                <a:effectLst/>
                <a:latin typeface="Arial" charset="0"/>
              </a:rPr>
              <a:t>Sample length:	145cm</a:t>
            </a:r>
          </a:p>
          <a:p>
            <a:r>
              <a:rPr lang="en-US" noProof="0" dirty="0" smtClean="0">
                <a:effectLst/>
                <a:latin typeface="Arial" charset="0"/>
              </a:rPr>
              <a:t>Weight per meter:	54g </a:t>
            </a:r>
          </a:p>
          <a:p>
            <a:r>
              <a:rPr lang="en-US" noProof="0" dirty="0" err="1" smtClean="0">
                <a:effectLst/>
                <a:latin typeface="Arial" charset="0"/>
              </a:rPr>
              <a:t>Schaft</a:t>
            </a:r>
            <a:r>
              <a:rPr lang="en-US" noProof="0" dirty="0" smtClean="0">
                <a:effectLst/>
                <a:latin typeface="Arial" charset="0"/>
              </a:rPr>
              <a:t> material:	100% HM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SL Carbon</a:t>
            </a:r>
          </a:p>
          <a:p>
            <a:r>
              <a:rPr lang="en-US" noProof="0" dirty="0" smtClean="0">
                <a:effectLst/>
                <a:latin typeface="Arial" charset="0"/>
              </a:rPr>
              <a:t>Shaft </a:t>
            </a:r>
            <a:r>
              <a:rPr lang="en-US" noProof="0" dirty="0" err="1" smtClean="0">
                <a:effectLst/>
                <a:latin typeface="Arial" charset="0"/>
              </a:rPr>
              <a:t>Ø</a:t>
            </a:r>
            <a:r>
              <a:rPr lang="en-US" noProof="0" dirty="0" smtClean="0">
                <a:effectLst/>
                <a:latin typeface="Arial" charset="0"/>
              </a:rPr>
              <a:t>:	16:9mm</a:t>
            </a:r>
          </a:p>
          <a:p>
            <a:r>
              <a:rPr lang="en-US" noProof="0" dirty="0" smtClean="0">
                <a:effectLst/>
                <a:latin typeface="Arial" charset="0"/>
              </a:rPr>
              <a:t>Grip:	Carbon Grip</a:t>
            </a:r>
          </a:p>
          <a:p>
            <a:r>
              <a:rPr lang="en-US" noProof="0" dirty="0" smtClean="0">
                <a:effectLst/>
                <a:latin typeface="Arial" charset="0"/>
              </a:rPr>
              <a:t>Strap:	AV SLG Strap</a:t>
            </a:r>
          </a:p>
          <a:p>
            <a:r>
              <a:rPr lang="en-US" noProof="0" dirty="0" smtClean="0">
                <a:effectLst/>
                <a:latin typeface="Arial" charset="0"/>
              </a:rPr>
              <a:t>Basket:	Flash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 basket (yellow)</a:t>
            </a:r>
          </a:p>
          <a:p>
            <a:r>
              <a:rPr lang="en-US" noProof="0" dirty="0" smtClean="0">
                <a:effectLst/>
                <a:latin typeface="Arial" charset="0"/>
              </a:rPr>
              <a:t>Tip:	Sintered Tip</a:t>
            </a:r>
            <a:endParaRPr lang="en-US" noProof="0" dirty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0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1300" cy="5143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2024" y="825364"/>
            <a:ext cx="8199950" cy="1348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9.png"/><Relationship Id="rId4" Type="http://schemas.microsoft.com/office/2007/relationships/hdphoto" Target="../media/hdphoto7.wdp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55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6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3.wdp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microsoft.com/office/2007/relationships/hdphoto" Target="../media/hdphoto18.wdp"/><Relationship Id="rId21" Type="http://schemas.microsoft.com/office/2007/relationships/hdphoto" Target="../media/hdphoto27.wdp"/><Relationship Id="rId7" Type="http://schemas.microsoft.com/office/2007/relationships/hdphoto" Target="../media/hdphoto20.wdp"/><Relationship Id="rId12" Type="http://schemas.openxmlformats.org/officeDocument/2006/relationships/image" Target="../media/image63.png"/><Relationship Id="rId17" Type="http://schemas.microsoft.com/office/2007/relationships/hdphoto" Target="../media/hdphoto25.wdp"/><Relationship Id="rId25" Type="http://schemas.microsoft.com/office/2007/relationships/hdphoto" Target="../media/hdphoto29.wdp"/><Relationship Id="rId2" Type="http://schemas.openxmlformats.org/officeDocument/2006/relationships/image" Target="../media/image58.png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29" Type="http://schemas.microsoft.com/office/2007/relationships/hdphoto" Target="../media/hdphoto3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22.wdp"/><Relationship Id="rId24" Type="http://schemas.openxmlformats.org/officeDocument/2006/relationships/image" Target="../media/image69.png"/><Relationship Id="rId5" Type="http://schemas.microsoft.com/office/2007/relationships/hdphoto" Target="../media/hdphoto19.wdp"/><Relationship Id="rId15" Type="http://schemas.microsoft.com/office/2007/relationships/hdphoto" Target="../media/hdphoto24.wdp"/><Relationship Id="rId23" Type="http://schemas.microsoft.com/office/2007/relationships/hdphoto" Target="../media/hdphoto28.wdp"/><Relationship Id="rId28" Type="http://schemas.openxmlformats.org/officeDocument/2006/relationships/image" Target="../media/image71.png"/><Relationship Id="rId10" Type="http://schemas.openxmlformats.org/officeDocument/2006/relationships/image" Target="../media/image62.png"/><Relationship Id="rId19" Type="http://schemas.microsoft.com/office/2007/relationships/hdphoto" Target="../media/hdphoto26.wdp"/><Relationship Id="rId4" Type="http://schemas.openxmlformats.org/officeDocument/2006/relationships/image" Target="../media/image59.png"/><Relationship Id="rId9" Type="http://schemas.microsoft.com/office/2007/relationships/hdphoto" Target="../media/hdphoto21.wdp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microsoft.com/office/2007/relationships/hdphoto" Target="../media/hdphoto30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2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29.wdp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652176" cy="548227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5"/>
          <p:cNvSpPr>
            <a:spLocks noChangeAspect="1"/>
          </p:cNvSpPr>
          <p:nvPr/>
        </p:nvSpPr>
        <p:spPr>
          <a:xfrm>
            <a:off x="152400" y="538539"/>
            <a:ext cx="8839200" cy="1423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32188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STORM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28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19740" y="188850"/>
            <a:ext cx="2642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Performance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ru-RU" sz="900" dirty="0" smtClean="0">
                <a:latin typeface="Arial"/>
                <a:cs typeface="Arial"/>
              </a:rPr>
              <a:t>1</a:t>
            </a:r>
            <a:r>
              <a:rPr sz="900" dirty="0" smtClean="0">
                <a:latin typeface="Arial"/>
                <a:cs typeface="Arial"/>
              </a:rPr>
              <a:t>020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135-1</a:t>
            </a:r>
            <a:r>
              <a:rPr lang="ru-RU" sz="900" dirty="0" smtClean="0">
                <a:latin typeface="Arial"/>
                <a:cs typeface="Arial"/>
              </a:rPr>
              <a:t>80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2,5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sz="900" dirty="0" smtClean="0">
                <a:latin typeface="Arial"/>
                <a:cs typeface="Arial"/>
              </a:rPr>
              <a:t>100</a:t>
            </a:r>
            <a:r>
              <a:rPr sz="900" dirty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sz="900" dirty="0" smtClean="0">
                <a:latin typeface="Arial"/>
                <a:cs typeface="Arial"/>
              </a:rPr>
              <a:t>HM Premio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60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sz="900" dirty="0" smtClean="0">
                <a:latin typeface="Arial"/>
                <a:cs typeface="Arial"/>
              </a:rPr>
              <a:t>Carbon </a:t>
            </a:r>
            <a:r>
              <a:rPr sz="900" dirty="0">
                <a:latin typeface="Arial"/>
                <a:cs typeface="Arial"/>
              </a:rPr>
              <a:t>Grip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sz="900" dirty="0" smtClean="0">
                <a:latin typeface="Arial"/>
                <a:cs typeface="Arial"/>
              </a:rPr>
              <a:t>AV </a:t>
            </a:r>
            <a:r>
              <a:rPr sz="900" dirty="0">
                <a:latin typeface="Arial"/>
                <a:cs typeface="Arial"/>
              </a:rPr>
              <a:t>SLG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sz="900" dirty="0">
                <a:latin typeface="Arial"/>
                <a:cs typeface="Arial"/>
              </a:rPr>
              <a:t>Premio </a:t>
            </a:r>
            <a:r>
              <a:rPr lang="en-US" sz="900" dirty="0">
                <a:latin typeface="Arial"/>
                <a:cs typeface="Arial"/>
              </a:rPr>
              <a:t>M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жёлтая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4" name="object 13"/>
          <p:cNvSpPr txBox="1"/>
          <p:nvPr/>
        </p:nvSpPr>
        <p:spPr>
          <a:xfrm>
            <a:off x="6705600" y="4668387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SLG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5" name="object 14"/>
          <p:cNvSpPr txBox="1"/>
          <p:nvPr/>
        </p:nvSpPr>
        <p:spPr>
          <a:xfrm>
            <a:off x="5356207" y="466070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de-AT" sz="800" dirty="0" smtClean="0">
                <a:latin typeface="Arial Narrow"/>
                <a:cs typeface="Arial Narrow"/>
              </a:rPr>
              <a:t>HM</a:t>
            </a:r>
            <a:r>
              <a:rPr lang="de-AT" sz="800" spc="-50" dirty="0" smtClean="0">
                <a:latin typeface="Arial Narrow"/>
                <a:cs typeface="Arial Narrow"/>
              </a:rPr>
              <a:t> </a:t>
            </a:r>
            <a:r>
              <a:rPr lang="de-AT" sz="800" dirty="0" smtClean="0">
                <a:latin typeface="Arial Narrow"/>
                <a:cs typeface="Arial Narrow"/>
              </a:rPr>
              <a:t>Premio</a:t>
            </a:r>
            <a:r>
              <a:rPr lang="de-AT" sz="800" spc="-50" dirty="0" smtClean="0">
                <a:latin typeface="Arial Narrow"/>
                <a:cs typeface="Arial Narrow"/>
              </a:rPr>
              <a:t> </a:t>
            </a:r>
            <a:r>
              <a:rPr lang="de-AT" sz="800" dirty="0" smtClean="0">
                <a:latin typeface="Arial Narrow"/>
                <a:cs typeface="Arial Narrow"/>
              </a:rPr>
              <a:t> 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27" name="Grafik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7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4619413"/>
            <a:ext cx="421200" cy="421200"/>
          </a:xfrm>
          <a:prstGeom prst="rect">
            <a:avLst/>
          </a:prstGeom>
        </p:spPr>
      </p:pic>
      <p:pic>
        <p:nvPicPr>
          <p:cNvPr id="28" name="Grafik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7" b="95392" l="1132" r="97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98" y="4641390"/>
            <a:ext cx="421200" cy="421200"/>
          </a:xfrm>
          <a:prstGeom prst="rect">
            <a:avLst/>
          </a:prstGeom>
        </p:spPr>
      </p:pic>
      <p:pic>
        <p:nvPicPr>
          <p:cNvPr id="29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7988214" y="466070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Serial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Number</a:t>
            </a:r>
          </a:p>
        </p:txBody>
      </p:sp>
      <p:pic>
        <p:nvPicPr>
          <p:cNvPr id="16" name="Picture 2" descr="image00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34162" r="21214" b="56605"/>
          <a:stretch/>
        </p:blipFill>
        <p:spPr bwMode="auto">
          <a:xfrm>
            <a:off x="7343741" y="4782034"/>
            <a:ext cx="555607" cy="1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16900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4417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STORM 26</a:t>
            </a:r>
            <a:r>
              <a:rPr sz="2500" spc="-100" dirty="0">
                <a:solidFill>
                  <a:srgbClr val="000000"/>
                </a:solidFill>
              </a:rPr>
              <a:t> </a:t>
            </a:r>
            <a:r>
              <a:rPr lang="de-AT" sz="2500" dirty="0" smtClean="0">
                <a:solidFill>
                  <a:srgbClr val="000000"/>
                </a:solidFill>
              </a:rPr>
              <a:t>WHITE</a:t>
            </a:r>
            <a:endParaRPr sz="2500" dirty="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19740" y="188850"/>
            <a:ext cx="2642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Performance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13"/>
          <p:cNvSpPr txBox="1"/>
          <p:nvPr/>
        </p:nvSpPr>
        <p:spPr>
          <a:xfrm>
            <a:off x="6705600" y="4668387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SLG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3" name="object 14"/>
          <p:cNvSpPr txBox="1"/>
          <p:nvPr/>
        </p:nvSpPr>
        <p:spPr>
          <a:xfrm>
            <a:off x="5356207" y="466070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4619413"/>
            <a:ext cx="421200" cy="421200"/>
          </a:xfrm>
          <a:prstGeom prst="rect">
            <a:avLst/>
          </a:prstGeom>
        </p:spPr>
      </p:pic>
      <p:pic>
        <p:nvPicPr>
          <p:cNvPr id="26" name="Grafik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7" b="95392" l="1132" r="97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98" y="4641390"/>
            <a:ext cx="421200" cy="421200"/>
          </a:xfrm>
          <a:prstGeom prst="rect">
            <a:avLst/>
          </a:prstGeom>
        </p:spPr>
      </p:pic>
      <p:pic>
        <p:nvPicPr>
          <p:cNvPr id="27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7"/>
          <p:cNvSpPr>
            <a:spLocks noChangeAspect="1"/>
          </p:cNvSpPr>
          <p:nvPr/>
        </p:nvSpPr>
        <p:spPr>
          <a:xfrm>
            <a:off x="152400" y="538539"/>
            <a:ext cx="8839200" cy="14236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ru-RU"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1</a:t>
            </a:r>
            <a:r>
              <a:rPr sz="900" dirty="0" smtClean="0">
                <a:latin typeface="Arial"/>
                <a:cs typeface="Arial"/>
              </a:rPr>
              <a:t>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135-1</a:t>
            </a:r>
            <a:r>
              <a:rPr lang="ru-RU" sz="900" dirty="0" smtClean="0">
                <a:latin typeface="Arial"/>
                <a:cs typeface="Arial"/>
              </a:rPr>
              <a:t>80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2,5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sz="900" dirty="0" smtClean="0">
                <a:latin typeface="Arial"/>
                <a:cs typeface="Arial"/>
              </a:rPr>
              <a:t>100</a:t>
            </a:r>
            <a:r>
              <a:rPr sz="900" dirty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</a:t>
            </a:r>
            <a:r>
              <a:rPr lang="en-US" sz="900" dirty="0" smtClean="0">
                <a:latin typeface="Arial"/>
                <a:cs typeface="Arial"/>
              </a:rPr>
              <a:t>7</a:t>
            </a:r>
            <a:r>
              <a:rPr lang="ru-RU" sz="900" dirty="0" smtClean="0">
                <a:latin typeface="Arial"/>
                <a:cs typeface="Arial"/>
              </a:rPr>
              <a:t>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sz="900" dirty="0" smtClean="0">
                <a:latin typeface="Arial"/>
                <a:cs typeface="Arial"/>
              </a:rPr>
              <a:t>Carbon </a:t>
            </a:r>
            <a:r>
              <a:rPr sz="900" dirty="0">
                <a:latin typeface="Arial"/>
                <a:cs typeface="Arial"/>
              </a:rPr>
              <a:t>Grip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sz="900" dirty="0" smtClean="0">
                <a:latin typeface="Arial"/>
                <a:cs typeface="Arial"/>
              </a:rPr>
              <a:t>AV </a:t>
            </a:r>
            <a:r>
              <a:rPr sz="900" dirty="0">
                <a:latin typeface="Arial"/>
                <a:cs typeface="Arial"/>
              </a:rPr>
              <a:t>SLG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sz="900" dirty="0">
                <a:latin typeface="Arial"/>
                <a:cs typeface="Arial"/>
              </a:rPr>
              <a:t>Premio </a:t>
            </a:r>
            <a:r>
              <a:rPr lang="en-US" sz="900" dirty="0">
                <a:latin typeface="Arial"/>
                <a:cs typeface="Arial"/>
              </a:rPr>
              <a:t>M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жёлтая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0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7988214" y="466070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Serial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Number</a:t>
            </a:r>
          </a:p>
        </p:txBody>
      </p:sp>
      <p:pic>
        <p:nvPicPr>
          <p:cNvPr id="16" name="Picture 2" descr="image00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34162" r="21214" b="56605"/>
          <a:stretch/>
        </p:blipFill>
        <p:spPr bwMode="auto">
          <a:xfrm>
            <a:off x="7343741" y="4782034"/>
            <a:ext cx="555607" cy="1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12000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46647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STORM 26</a:t>
            </a:r>
            <a:r>
              <a:rPr sz="2500" spc="-10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YELLOW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19740" y="188850"/>
            <a:ext cx="2642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Performance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" name="object 13"/>
          <p:cNvSpPr txBox="1"/>
          <p:nvPr/>
        </p:nvSpPr>
        <p:spPr>
          <a:xfrm>
            <a:off x="6705600" y="4668387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SLG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3" name="object 14"/>
          <p:cNvSpPr txBox="1"/>
          <p:nvPr/>
        </p:nvSpPr>
        <p:spPr>
          <a:xfrm>
            <a:off x="5356207" y="466070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4619413"/>
            <a:ext cx="421200" cy="421200"/>
          </a:xfrm>
          <a:prstGeom prst="rect">
            <a:avLst/>
          </a:prstGeom>
        </p:spPr>
      </p:pic>
      <p:pic>
        <p:nvPicPr>
          <p:cNvPr id="26" name="Grafik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7" b="95392" l="1132" r="97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98" y="4641390"/>
            <a:ext cx="421200" cy="421200"/>
          </a:xfrm>
          <a:prstGeom prst="rect">
            <a:avLst/>
          </a:prstGeom>
        </p:spPr>
      </p:pic>
      <p:pic>
        <p:nvPicPr>
          <p:cNvPr id="27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9"/>
          <p:cNvSpPr>
            <a:spLocks noChangeAspect="1"/>
          </p:cNvSpPr>
          <p:nvPr/>
        </p:nvSpPr>
        <p:spPr>
          <a:xfrm>
            <a:off x="152400" y="538542"/>
            <a:ext cx="8839200" cy="14236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sp>
        <p:nvSpPr>
          <p:cNvPr id="30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ru-RU" sz="900" dirty="0" smtClean="0">
                <a:latin typeface="Arial"/>
                <a:cs typeface="Arial"/>
              </a:rPr>
              <a:t>1</a:t>
            </a:r>
            <a:r>
              <a:rPr lang="ru-RU" sz="900" dirty="0">
                <a:latin typeface="Arial"/>
                <a:cs typeface="Arial"/>
              </a:rPr>
              <a:t>2</a:t>
            </a:r>
            <a:r>
              <a:rPr sz="900" dirty="0" smtClean="0">
                <a:latin typeface="Arial"/>
                <a:cs typeface="Arial"/>
              </a:rPr>
              <a:t>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135-1</a:t>
            </a:r>
            <a:r>
              <a:rPr lang="ru-RU" sz="900" dirty="0" smtClean="0">
                <a:latin typeface="Arial"/>
                <a:cs typeface="Arial"/>
              </a:rPr>
              <a:t>80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2,5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sz="900" dirty="0" smtClean="0">
                <a:latin typeface="Arial"/>
                <a:cs typeface="Arial"/>
              </a:rPr>
              <a:t>100</a:t>
            </a:r>
            <a:r>
              <a:rPr sz="900" dirty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</a:t>
            </a:r>
            <a:r>
              <a:rPr lang="en-US" sz="900" dirty="0" smtClean="0">
                <a:latin typeface="Arial"/>
                <a:cs typeface="Arial"/>
              </a:rPr>
              <a:t>7</a:t>
            </a:r>
            <a:r>
              <a:rPr lang="ru-RU" sz="900" dirty="0" smtClean="0">
                <a:latin typeface="Arial"/>
                <a:cs typeface="Arial"/>
              </a:rPr>
              <a:t>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sz="900" dirty="0" smtClean="0">
                <a:latin typeface="Arial"/>
                <a:cs typeface="Arial"/>
              </a:rPr>
              <a:t>Carbon </a:t>
            </a:r>
            <a:r>
              <a:rPr sz="900" dirty="0">
                <a:latin typeface="Arial"/>
                <a:cs typeface="Arial"/>
              </a:rPr>
              <a:t>Grip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sz="900" dirty="0" smtClean="0">
                <a:latin typeface="Arial"/>
                <a:cs typeface="Arial"/>
              </a:rPr>
              <a:t>AV </a:t>
            </a:r>
            <a:r>
              <a:rPr sz="900" dirty="0">
                <a:latin typeface="Arial"/>
                <a:cs typeface="Arial"/>
              </a:rPr>
              <a:t>SLG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sz="900" dirty="0">
                <a:latin typeface="Arial"/>
                <a:cs typeface="Arial"/>
              </a:rPr>
              <a:t>Premio </a:t>
            </a:r>
            <a:r>
              <a:rPr lang="en-US" sz="900" dirty="0">
                <a:latin typeface="Arial"/>
                <a:cs typeface="Arial"/>
              </a:rPr>
              <a:t>M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жёлтая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7988214" y="466070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Serial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Number</a:t>
            </a:r>
          </a:p>
        </p:txBody>
      </p:sp>
      <p:pic>
        <p:nvPicPr>
          <p:cNvPr id="16" name="Picture 2" descr="image00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34162" r="21214" b="56605"/>
          <a:stretch/>
        </p:blipFill>
        <p:spPr bwMode="auto">
          <a:xfrm>
            <a:off x="7343741" y="4782034"/>
            <a:ext cx="555607" cy="1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12000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347376" cy="162288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de-AT" sz="3200" dirty="0" err="1" smtClean="0"/>
              <a:t>Race</a:t>
            </a:r>
            <a:r>
              <a:rPr lang="de-AT" sz="3200" dirty="0" smtClean="0"/>
              <a:t> - Sport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624899"/>
            <a:ext cx="939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14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MAG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76198" y="654478"/>
            <a:ext cx="8915401" cy="1435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7300" y="4935824"/>
            <a:ext cx="185928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 Race -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Sport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452975" y="1977899"/>
            <a:ext cx="939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11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MAG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5"/>
          <p:cNvSpPr>
            <a:spLocks noChangeAspect="1"/>
          </p:cNvSpPr>
          <p:nvPr/>
        </p:nvSpPr>
        <p:spPr>
          <a:xfrm>
            <a:off x="76199" y="2050266"/>
            <a:ext cx="8915401" cy="1435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/>
          <p:cNvSpPr txBox="1"/>
          <p:nvPr/>
        </p:nvSpPr>
        <p:spPr>
          <a:xfrm>
            <a:off x="452975" y="3384550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11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7"/>
          <p:cNvSpPr>
            <a:spLocks noChangeAspect="1"/>
          </p:cNvSpPr>
          <p:nvPr/>
        </p:nvSpPr>
        <p:spPr>
          <a:xfrm>
            <a:off x="152400" y="3440351"/>
            <a:ext cx="8839200" cy="1423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50" y="1303760"/>
            <a:ext cx="6858000" cy="448841"/>
          </a:xfrm>
        </p:spPr>
        <p:txBody>
          <a:bodyPr/>
          <a:lstStyle/>
          <a:p>
            <a:r>
              <a:rPr lang="ru-RU" sz="3200" dirty="0" smtClean="0"/>
              <a:t>Темляк </a:t>
            </a:r>
            <a:r>
              <a:rPr lang="de-DE" sz="3200" dirty="0" smtClean="0"/>
              <a:t>aV Premio</a:t>
            </a:r>
            <a:endParaRPr lang="de-DE" sz="32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5" y="1865765"/>
            <a:ext cx="5289099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адёжный и удобный темляк для любителей, помогающий правильной постановке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олее мягкий материал для большего комфорта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комфортная форма темляка в зоне большого пальца руки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XS, S, M, L, XL, XXL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1736" y1="58984" x2="51736" y2="58984"/>
                        <a14:backgroundMark x1="52921" y1="72342" x2="52921" y2="72342"/>
                        <a14:backgroundMark x1="52752" y1="74506" x2="52752" y2="74506"/>
                        <a14:backgroundMark x1="49280" y1="60019" x2="49280" y2="60019"/>
                        <a14:backgroundMark x1="50466" y1="80809" x2="50466" y2="80809"/>
                        <a14:backgroundMark x1="50381" y1="36218" x2="50381" y2="36218"/>
                        <a14:backgroundMark x1="50466" y1="40075" x2="50466" y2="40075"/>
                        <a14:backgroundMark x1="51905" y1="40263" x2="51905" y2="40263"/>
                        <a14:backgroundMark x1="65114" y1="40452" x2="65114" y2="40452"/>
                        <a14:backgroundMark x1="50042" y1="42333" x2="50212" y2="42145"/>
                        <a14:backgroundMark x1="50381" y1="40640" x2="50381" y2="40640"/>
                        <a14:backgroundMark x1="51228" y1="39135" x2="51228" y2="39135"/>
                        <a14:backgroundMark x1="51397" y1="39135" x2="51397" y2="39135"/>
                        <a14:backgroundMark x1="52667" y1="41769" x2="52667" y2="41769"/>
                        <a14:backgroundMark x1="52667" y1="41769" x2="52667" y2="41769"/>
                        <a14:backgroundMark x1="52667" y1="41769" x2="52667" y2="41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4" t="27303" r="9565" b="31710"/>
          <a:stretch/>
        </p:blipFill>
        <p:spPr>
          <a:xfrm rot="1949941">
            <a:off x="4945435" y="935320"/>
            <a:ext cx="3734943" cy="32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8" y="1353041"/>
            <a:ext cx="6858000" cy="418384"/>
          </a:xfrm>
        </p:spPr>
        <p:txBody>
          <a:bodyPr/>
          <a:lstStyle/>
          <a:p>
            <a:r>
              <a:rPr lang="ru-RU" sz="2800" dirty="0" smtClean="0"/>
              <a:t>Лапка </a:t>
            </a:r>
            <a:r>
              <a:rPr lang="de-DE" sz="2800" dirty="0" smtClean="0"/>
              <a:t>Flash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5765"/>
            <a:ext cx="4973579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л</a:t>
            </a:r>
            <a:r>
              <a:rPr lang="ru-RU" sz="1600" dirty="0" smtClean="0"/>
              <a:t>апка среднего размера для любых условий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стабильная опора о поверхность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малый </a:t>
            </a:r>
            <a:r>
              <a:rPr lang="ru-RU" sz="1600" dirty="0"/>
              <a:t>вес</a:t>
            </a:r>
            <a:r>
              <a:rPr lang="en-US" sz="1600" dirty="0"/>
              <a:t> </a:t>
            </a:r>
            <a:r>
              <a:rPr lang="ru-RU" sz="1600" dirty="0"/>
              <a:t>для наилучшего баланса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</a:t>
            </a:r>
            <a:r>
              <a:rPr lang="ru-RU" sz="1600" dirty="0" smtClean="0"/>
              <a:t>жёлтая</a:t>
            </a:r>
            <a:r>
              <a:rPr lang="en-US" sz="1600" dirty="0" smtClean="0"/>
              <a:t> – S, M, L</a:t>
            </a:r>
            <a:r>
              <a:rPr lang="en-US" sz="1600" dirty="0"/>
              <a:t> </a:t>
            </a:r>
            <a:r>
              <a:rPr lang="en-US" sz="1600" dirty="0" smtClean="0"/>
              <a:t>/ </a:t>
            </a:r>
            <a:r>
              <a:rPr lang="ru-RU" sz="1600" dirty="0" smtClean="0"/>
              <a:t>чёрная</a:t>
            </a:r>
            <a:r>
              <a:rPr lang="en-US" sz="1600" dirty="0" smtClean="0"/>
              <a:t> - M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19" b="80245" l="40644" r="58764">
                        <a14:foregroundMark x1="58848" y1="68391" x2="58848" y2="68391"/>
                        <a14:foregroundMark x1="58848" y1="68391" x2="58848" y2="68391"/>
                        <a14:foregroundMark x1="51651" y1="60489" x2="51651" y2="60489"/>
                        <a14:foregroundMark x1="51651" y1="60489" x2="51651" y2="60489"/>
                        <a14:foregroundMark x1="51482" y1="60019" x2="51482" y2="60019"/>
                        <a14:foregroundMark x1="51482" y1="60019" x2="51482" y2="60019"/>
                        <a14:foregroundMark x1="45724" y1="65005" x2="45724" y2="65005"/>
                        <a14:foregroundMark x1="45724" y1="65005" x2="45724" y2="65005"/>
                        <a14:foregroundMark x1="49026" y1="80245" x2="49026" y2="80245"/>
                        <a14:foregroundMark x1="49026" y1="80245" x2="49026" y2="8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98" t="59697" r="39516" b="18279"/>
          <a:stretch/>
        </p:blipFill>
        <p:spPr>
          <a:xfrm>
            <a:off x="4507255" y="505631"/>
            <a:ext cx="2450138" cy="22192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91" y="2031359"/>
            <a:ext cx="2289142" cy="22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363245"/>
            <a:ext cx="6858000" cy="418384"/>
          </a:xfrm>
        </p:spPr>
        <p:txBody>
          <a:bodyPr/>
          <a:lstStyle/>
          <a:p>
            <a:r>
              <a:rPr lang="ru-RU" sz="2800" dirty="0" smtClean="0"/>
              <a:t>Рукоятка </a:t>
            </a:r>
            <a:r>
              <a:rPr lang="de-DE" sz="2800" dirty="0" smtClean="0"/>
              <a:t>MAG Point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2136"/>
            <a:ext cx="6858000" cy="22526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</a:t>
            </a:r>
            <a:r>
              <a:rPr lang="ru-RU" sz="1600" dirty="0" smtClean="0"/>
              <a:t>апатентованная система быстрого отстёгивания темляков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рукоятка содержит углеволокно для увеличения жёсткости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адежное место фиксации темляков к рукоятке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нопка фиксации не требут больших усилий для нажатия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натуральная </a:t>
            </a:r>
            <a:r>
              <a:rPr lang="ru-RU" sz="1600" dirty="0"/>
              <a:t>пробка </a:t>
            </a:r>
            <a:r>
              <a:rPr lang="ru-RU" sz="1600" dirty="0" smtClean="0"/>
              <a:t>360° в </a:t>
            </a:r>
            <a:r>
              <a:rPr lang="ru-RU" sz="1600" dirty="0"/>
              <a:t>зоне хвата обеспечивает прекрасное чувство комфорта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160" y="500743"/>
            <a:ext cx="2951932" cy="38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377760"/>
            <a:ext cx="6858000" cy="418384"/>
          </a:xfrm>
        </p:spPr>
        <p:txBody>
          <a:bodyPr/>
          <a:lstStyle/>
          <a:p>
            <a:r>
              <a:rPr lang="ru-RU" sz="2800" dirty="0" smtClean="0"/>
              <a:t>Темляк </a:t>
            </a:r>
            <a:r>
              <a:rPr lang="de-DE" sz="2800" dirty="0" smtClean="0"/>
              <a:t>Mag point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6" y="1865761"/>
            <a:ext cx="5561411" cy="25756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запатентованная система быстрого отстёгивания темляков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</a:t>
            </a:r>
            <a:r>
              <a:rPr lang="ru-RU" sz="1600" dirty="0" smtClean="0"/>
              <a:t>емляк отстёгивается и пристёгивается к рукоятке очень легко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закрытая конструкция темляков для максимального контроля за палкой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омфортный материал длительного использования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XS, S, M, L, XL, XXL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16098">
            <a:off x="5385950" y="521767"/>
            <a:ext cx="2940496" cy="307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28130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14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MAG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00869" y="188850"/>
            <a:ext cx="2261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Sport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>
            <a:spLocks noChangeAspect="1"/>
          </p:cNvSpPr>
          <p:nvPr/>
        </p:nvSpPr>
        <p:spPr>
          <a:xfrm rot="19167961">
            <a:off x="4750380" y="4558132"/>
            <a:ext cx="362035" cy="531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4645915"/>
            <a:ext cx="421200" cy="421200"/>
          </a:xfrm>
          <a:prstGeom prst="rect">
            <a:avLst/>
          </a:prstGeom>
        </p:spPr>
      </p:pic>
      <p:sp>
        <p:nvSpPr>
          <p:cNvPr id="22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4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25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65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</a:p>
        </p:txBody>
      </p:sp>
      <p:sp>
        <p:nvSpPr>
          <p:cNvPr id="28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sp>
        <p:nvSpPr>
          <p:cNvPr id="29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en-US" sz="900" dirty="0" smtClean="0">
                <a:latin typeface="Arial"/>
                <a:cs typeface="Arial"/>
              </a:rPr>
              <a:t>2319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7</a:t>
            </a:r>
            <a:r>
              <a:rPr lang="ru-RU" sz="900" dirty="0" smtClean="0">
                <a:latin typeface="Arial"/>
                <a:cs typeface="Arial"/>
              </a:rPr>
              <a:t>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50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</a:t>
            </a:r>
            <a:r>
              <a:rPr lang="en-US" sz="900" dirty="0" smtClean="0">
                <a:latin typeface="Arial"/>
                <a:cs typeface="Arial"/>
              </a:rPr>
              <a:t>8</a:t>
            </a:r>
            <a:r>
              <a:rPr lang="ru-RU" sz="900" dirty="0" smtClean="0">
                <a:latin typeface="Arial"/>
                <a:cs typeface="Arial"/>
              </a:rPr>
              <a:t>8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Mag-Point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Mag-Point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lang="en-US" sz="900" dirty="0">
                <a:latin typeface="Arial"/>
                <a:cs typeface="Arial"/>
              </a:rPr>
              <a:t>L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жёлтая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0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7"/>
          <p:cNvSpPr>
            <a:spLocks noChangeAspect="1"/>
          </p:cNvSpPr>
          <p:nvPr/>
        </p:nvSpPr>
        <p:spPr>
          <a:xfrm>
            <a:off x="76198" y="590550"/>
            <a:ext cx="8915401" cy="14358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6500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98767"/>
            <a:ext cx="8242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PREMIO SLG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20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152400" y="1224340"/>
            <a:ext cx="8839200" cy="1423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2774950"/>
            <a:ext cx="1021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PREMIO SLG 20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KIT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928457"/>
            <a:ext cx="1932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 Race -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Premio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9" name="object 5"/>
          <p:cNvSpPr>
            <a:spLocks noChangeAspect="1"/>
          </p:cNvSpPr>
          <p:nvPr/>
        </p:nvSpPr>
        <p:spPr>
          <a:xfrm>
            <a:off x="148856" y="2910710"/>
            <a:ext cx="8839200" cy="1423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/>
          <p:cNvSpPr>
            <a:spLocks noChangeAspect="1"/>
          </p:cNvSpPr>
          <p:nvPr/>
        </p:nvSpPr>
        <p:spPr>
          <a:xfrm>
            <a:off x="76199" y="590550"/>
            <a:ext cx="8915401" cy="1435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28130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11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MAG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00869" y="188850"/>
            <a:ext cx="2261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Sport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en-US" sz="900" dirty="0" smtClean="0">
                <a:latin typeface="Arial"/>
                <a:cs typeface="Arial"/>
              </a:rPr>
              <a:t>2619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7</a:t>
            </a:r>
            <a:r>
              <a:rPr lang="ru-RU" sz="900" dirty="0" smtClean="0">
                <a:latin typeface="Arial"/>
                <a:cs typeface="Arial"/>
              </a:rPr>
              <a:t>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Mag-Point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Mag-Point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lang="en-US" sz="900" dirty="0">
                <a:latin typeface="Arial"/>
                <a:cs typeface="Arial"/>
              </a:rPr>
              <a:t>L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чёрная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5" name="Grafik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4645915"/>
            <a:ext cx="421200" cy="421200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8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29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65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</a:p>
        </p:txBody>
      </p:sp>
      <p:sp>
        <p:nvSpPr>
          <p:cNvPr id="30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31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5100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object 10"/>
          <p:cNvSpPr>
            <a:spLocks noChangeAspect="1"/>
          </p:cNvSpPr>
          <p:nvPr/>
        </p:nvSpPr>
        <p:spPr>
          <a:xfrm rot="19167961">
            <a:off x="4750380" y="4558132"/>
            <a:ext cx="362035" cy="531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7"/>
          <p:cNvSpPr>
            <a:spLocks noChangeAspect="1"/>
          </p:cNvSpPr>
          <p:nvPr/>
        </p:nvSpPr>
        <p:spPr>
          <a:xfrm>
            <a:off x="228600" y="590550"/>
            <a:ext cx="8763000" cy="1436097"/>
          </a:xfrm>
          <a:prstGeom prst="rect">
            <a:avLst/>
          </a:prstGeom>
          <a:blipFill>
            <a:blip r:embed="rId2" cstate="print"/>
            <a:srcRect/>
            <a:stretch>
              <a:fillRect l="-17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19837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</a:t>
            </a:r>
            <a:r>
              <a:rPr sz="2500" spc="-9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11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00869" y="188850"/>
            <a:ext cx="2261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Sport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6" b="94179" l="5255" r="95150">
                        <a14:backgroundMark x1="41229" y1="57478" x2="41714" y2="57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0" y="4658432"/>
            <a:ext cx="421200" cy="421200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31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</a:t>
            </a:r>
            <a:r>
              <a:rPr lang="en-US" sz="800" dirty="0" smtClean="0">
                <a:latin typeface="Arial Narrow"/>
                <a:cs typeface="Arial Narrow"/>
              </a:rPr>
              <a:t>Premio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34" name="object 14"/>
          <p:cNvSpPr txBox="1"/>
          <p:nvPr/>
        </p:nvSpPr>
        <p:spPr>
          <a:xfrm>
            <a:off x="5356207" y="466070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5" name="Grafik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7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4619413"/>
            <a:ext cx="421200" cy="421200"/>
          </a:xfrm>
          <a:prstGeom prst="rect">
            <a:avLst/>
          </a:prstGeom>
        </p:spPr>
      </p:pic>
      <p:sp>
        <p:nvSpPr>
          <p:cNvPr id="37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en-US" sz="900" dirty="0" smtClean="0">
                <a:latin typeface="Arial"/>
                <a:cs typeface="Arial"/>
              </a:rPr>
              <a:t>2519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7</a:t>
            </a:r>
            <a:r>
              <a:rPr lang="ru-RU" sz="900" dirty="0" smtClean="0">
                <a:latin typeface="Arial"/>
                <a:cs typeface="Arial"/>
              </a:rPr>
              <a:t>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Carbon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AV Premio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lang="en-US" sz="900" dirty="0" smtClean="0">
                <a:latin typeface="Arial"/>
                <a:cs typeface="Arial"/>
              </a:rPr>
              <a:t>M</a:t>
            </a:r>
            <a:r>
              <a:rPr sz="900" spc="-75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чёрная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4800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347376" cy="162288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de-AT" sz="3200" dirty="0" smtClean="0"/>
              <a:t>Fitness - Composite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2975" y="929698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06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104348" y="971550"/>
            <a:ext cx="8887252" cy="1431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7300" y="4935824"/>
            <a:ext cx="216662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 Fitness -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Composite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452975" y="2225098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05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6"/>
          <p:cNvSpPr>
            <a:spLocks noChangeAspect="1"/>
          </p:cNvSpPr>
          <p:nvPr/>
        </p:nvSpPr>
        <p:spPr>
          <a:xfrm>
            <a:off x="76200" y="2385823"/>
            <a:ext cx="8915400" cy="1435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342149"/>
            <a:ext cx="6858000" cy="418384"/>
          </a:xfrm>
        </p:spPr>
        <p:txBody>
          <a:bodyPr/>
          <a:lstStyle/>
          <a:p>
            <a:r>
              <a:rPr lang="ru-RU" sz="2800" dirty="0" smtClean="0"/>
              <a:t>Лапка </a:t>
            </a:r>
            <a:r>
              <a:rPr lang="de-DE" sz="2800" dirty="0" smtClean="0"/>
              <a:t>Xc 11mm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51" y="1865763"/>
            <a:ext cx="5898865" cy="18477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ольшая площадь опоры для любый снежных условий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адёжный материал обеспечивает длительный срок службы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40" b="81750" l="39373" r="63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2" t="50023" r="33505" b="16759"/>
          <a:stretch/>
        </p:blipFill>
        <p:spPr>
          <a:xfrm>
            <a:off x="6789405" y="132579"/>
            <a:ext cx="2656114" cy="2636442"/>
          </a:xfrm>
          <a:prstGeom prst="rect">
            <a:avLst/>
          </a:prstGeom>
        </p:spPr>
      </p:pic>
      <p:pic>
        <p:nvPicPr>
          <p:cNvPr id="7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544" y="2258047"/>
            <a:ext cx="1990776" cy="18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342151"/>
            <a:ext cx="6858000" cy="418384"/>
          </a:xfrm>
        </p:spPr>
        <p:txBody>
          <a:bodyPr/>
          <a:lstStyle/>
          <a:p>
            <a:r>
              <a:rPr lang="ru-RU" sz="2800" dirty="0" smtClean="0"/>
              <a:t>Рукоятка </a:t>
            </a:r>
            <a:r>
              <a:rPr lang="de-DE" sz="2800" dirty="0" smtClean="0"/>
              <a:t>Cork Hr half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52" y="1865763"/>
            <a:ext cx="5877092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</a:t>
            </a:r>
            <a:r>
              <a:rPr lang="ru-RU" sz="1600" dirty="0" smtClean="0"/>
              <a:t>ставка из натуральной пробки для комфорта и надёжного хвата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качественный </a:t>
            </a:r>
            <a:r>
              <a:rPr lang="ru-RU" sz="1600" dirty="0"/>
              <a:t>материал обеспечивает </a:t>
            </a:r>
            <a:r>
              <a:rPr lang="ru-RU" sz="1600" dirty="0" smtClean="0"/>
              <a:t>хорошую передачу усилий и длительный </a:t>
            </a:r>
            <a:r>
              <a:rPr lang="ru-RU" sz="1600" dirty="0"/>
              <a:t>срок службы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цвета</a:t>
            </a:r>
            <a:r>
              <a:rPr lang="en-US" sz="1600" dirty="0" smtClean="0"/>
              <a:t>: </a:t>
            </a:r>
            <a:r>
              <a:rPr lang="ru-RU" sz="1600" dirty="0" smtClean="0"/>
              <a:t>чёрный</a:t>
            </a:r>
            <a:r>
              <a:rPr lang="en-US" sz="1600" dirty="0" smtClean="0"/>
              <a:t> </a:t>
            </a:r>
            <a:r>
              <a:rPr lang="ru-RU" sz="1600" dirty="0"/>
              <a:t>/</a:t>
            </a:r>
            <a:r>
              <a:rPr lang="ru-RU" sz="1600" dirty="0" smtClean="0"/>
              <a:t> серебристый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49751" y="2030557"/>
            <a:ext cx="3342596" cy="870793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31" b="82596" l="41575" r="60542">
                        <a14:foregroundMark x1="49280" y1="40922" x2="49280" y2="40922"/>
                        <a14:foregroundMark x1="50466" y1="39605" x2="50466" y2="39605"/>
                        <a14:foregroundMark x1="50466" y1="39605" x2="50466" y2="39605"/>
                        <a14:foregroundMark x1="50635" y1="31797" x2="50635" y2="31797"/>
                        <a14:foregroundMark x1="50466" y1="28598" x2="50466" y2="28598"/>
                        <a14:foregroundMark x1="50466" y1="25400" x2="50466" y2="25400"/>
                        <a14:foregroundMark x1="49619" y1="21919" x2="49619" y2="21919"/>
                        <a14:foregroundMark x1="51566" y1="81468" x2="51566" y2="81468"/>
                        <a14:foregroundMark x1="49450" y1="82596" x2="49450" y2="82596"/>
                        <a14:foregroundMark x1="53937" y1="81844" x2="53937" y2="81844"/>
                        <a14:foregroundMark x1="53006" y1="81938" x2="53006" y2="81938"/>
                        <a14:foregroundMark x1="49788" y1="36595" x2="49788" y2="36595"/>
                        <a14:foregroundMark x1="48688" y1="41769" x2="48688" y2="41769"/>
                        <a14:foregroundMark x1="50381" y1="41769" x2="50381" y2="41769"/>
                        <a14:backgroundMark x1="57240" y1="39605" x2="57240" y2="39605"/>
                        <a14:backgroundMark x1="53937" y1="40546" x2="53937" y2="40546"/>
                        <a14:backgroundMark x1="54953" y1="38288" x2="54953" y2="38288"/>
                        <a14:backgroundMark x1="56816" y1="37912" x2="56816" y2="37912"/>
                        <a14:backgroundMark x1="53768" y1="40075" x2="53768" y2="40075"/>
                        <a14:backgroundMark x1="54699" y1="38946" x2="54699" y2="38946"/>
                        <a14:backgroundMark x1="56647" y1="37912" x2="56647" y2="37912"/>
                        <a14:backgroundMark x1="56054" y1="37723" x2="56054" y2="3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6" t="21462" r="44255" b="15560"/>
          <a:stretch/>
        </p:blipFill>
        <p:spPr>
          <a:xfrm>
            <a:off x="6400800" y="283029"/>
            <a:ext cx="794657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320379"/>
            <a:ext cx="6858000" cy="418384"/>
          </a:xfrm>
        </p:spPr>
        <p:txBody>
          <a:bodyPr/>
          <a:lstStyle/>
          <a:p>
            <a:r>
              <a:rPr lang="ru-RU" sz="2800" dirty="0" smtClean="0"/>
              <a:t>Темляк </a:t>
            </a:r>
            <a:r>
              <a:rPr lang="de-DE" sz="2800" dirty="0" smtClean="0"/>
              <a:t>Av strap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5"/>
            <a:ext cx="5300150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надёжный и удобный темляк для любителей, помогающий правильной постановке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омпактная конструкция для надежного контроля за палкой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мягкий </a:t>
            </a:r>
            <a:r>
              <a:rPr lang="ru-RU" sz="1600" dirty="0"/>
              <a:t>материал для большего </a:t>
            </a:r>
            <a:r>
              <a:rPr lang="ru-RU" sz="1600" dirty="0" smtClean="0"/>
              <a:t>комфорта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S, M, L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88" b="64158" l="54615" r="85944">
                        <a14:foregroundMark x1="54615" y1="43180" x2="54615" y2="43180"/>
                        <a14:foregroundMark x1="54615" y1="43180" x2="54615" y2="43180"/>
                        <a14:foregroundMark x1="85944" y1="40075" x2="85944" y2="40075"/>
                        <a14:foregroundMark x1="85944" y1="40075" x2="85944" y2="4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2" t="20762" r="11764" b="30769"/>
          <a:stretch/>
        </p:blipFill>
        <p:spPr>
          <a:xfrm rot="4343255">
            <a:off x="5378217" y="-142104"/>
            <a:ext cx="3753001" cy="45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342149"/>
            <a:ext cx="6858000" cy="418384"/>
          </a:xfrm>
        </p:spPr>
        <p:txBody>
          <a:bodyPr/>
          <a:lstStyle/>
          <a:p>
            <a:r>
              <a:rPr lang="ru-RU" sz="2800" dirty="0" smtClean="0"/>
              <a:t>Темляк </a:t>
            </a:r>
            <a:r>
              <a:rPr lang="de-DE" sz="2800" dirty="0" smtClean="0"/>
              <a:t>Exit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4734094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рямой темляк для новичков и любителей лыжных прогулок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крепкий материал для интенсвного использования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</a:t>
            </a:r>
            <a:r>
              <a:rPr lang="ru-RU" sz="1600" dirty="0" smtClean="0"/>
              <a:t>дин размер для любой ладони</a:t>
            </a:r>
            <a:endParaRPr lang="en-US" sz="1600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35" b="59831" l="53937" r="95174">
                        <a14:foregroundMark x1="57324" y1="42333" x2="57324" y2="42333"/>
                        <a14:foregroundMark x1="57324" y1="42333" x2="57324" y2="42333"/>
                        <a14:foregroundMark x1="55292" y1="41580" x2="55292" y2="41580"/>
                        <a14:foregroundMark x1="55292" y1="41580" x2="55292" y2="41580"/>
                        <a14:foregroundMark x1="53937" y1="42051" x2="53937" y2="42051"/>
                        <a14:foregroundMark x1="53937" y1="42051" x2="53937" y2="42051"/>
                        <a14:foregroundMark x1="54869" y1="45437" x2="54869" y2="45437"/>
                        <a14:foregroundMark x1="54869" y1="45437" x2="54869" y2="45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5" t="34909" r="-1208" b="37317"/>
          <a:stretch/>
        </p:blipFill>
        <p:spPr>
          <a:xfrm rot="1201740">
            <a:off x="4576386" y="1224218"/>
            <a:ext cx="4872413" cy="24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/>
          <p:cNvSpPr>
            <a:spLocks noChangeAspect="1"/>
          </p:cNvSpPr>
          <p:nvPr/>
        </p:nvSpPr>
        <p:spPr>
          <a:xfrm>
            <a:off x="104348" y="666750"/>
            <a:ext cx="8887252" cy="1431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19837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</a:t>
            </a:r>
            <a:r>
              <a:rPr sz="2500" spc="-9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06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6157" y="188850"/>
            <a:ext cx="2636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Fitness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Composite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3420" y="4665555"/>
            <a:ext cx="5397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Cork Grip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half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5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23" y="4617017"/>
            <a:ext cx="421200" cy="421200"/>
          </a:xfrm>
          <a:prstGeom prst="rect">
            <a:avLst/>
          </a:prstGeom>
        </p:spPr>
      </p:pic>
      <p:sp>
        <p:nvSpPr>
          <p:cNvPr id="18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en-US" sz="900" dirty="0" smtClean="0">
                <a:latin typeface="Arial"/>
                <a:cs typeface="Arial"/>
              </a:rPr>
              <a:t>3219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2</a:t>
            </a:r>
            <a:r>
              <a:rPr sz="900" dirty="0" smtClean="0">
                <a:latin typeface="Arial"/>
                <a:cs typeface="Arial"/>
              </a:rPr>
              <a:t>5-1</a:t>
            </a:r>
            <a:r>
              <a:rPr lang="en-US" sz="900" dirty="0" smtClean="0">
                <a:latin typeface="Arial"/>
                <a:cs typeface="Arial"/>
              </a:rPr>
              <a:t>65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композитные</a:t>
            </a: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107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Cork HR Half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AV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lang="en-US" sz="900" dirty="0" smtClean="0">
                <a:latin typeface="Arial"/>
                <a:cs typeface="Arial"/>
              </a:rPr>
              <a:t>XC Basket 11 </a:t>
            </a:r>
            <a:r>
              <a:rPr lang="ru-RU" sz="900" dirty="0" smtClean="0">
                <a:latin typeface="Arial"/>
                <a:cs typeface="Arial"/>
              </a:rPr>
              <a:t>мм</a:t>
            </a:r>
            <a:r>
              <a:rPr sz="900" dirty="0" smtClean="0">
                <a:latin typeface="Arial"/>
                <a:cs typeface="Arial"/>
              </a:rPr>
              <a:t>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Стальной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884002" y="4617681"/>
            <a:ext cx="602238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Composite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6705600" y="4668387"/>
            <a:ext cx="5492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</a:t>
            </a:r>
            <a:r>
              <a:rPr sz="800" dirty="0" smtClean="0">
                <a:latin typeface="Arial Narrow"/>
                <a:cs typeface="Arial Narrow"/>
              </a:rPr>
              <a:t>Strap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2600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"/>
          <p:cNvSpPr>
            <a:spLocks noChangeAspect="1"/>
          </p:cNvSpPr>
          <p:nvPr/>
        </p:nvSpPr>
        <p:spPr>
          <a:xfrm>
            <a:off x="76200" y="526269"/>
            <a:ext cx="8915400" cy="1435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19837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</a:t>
            </a:r>
            <a:r>
              <a:rPr sz="2500" spc="-9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05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6157" y="188850"/>
            <a:ext cx="2636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Fitness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Composite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11"/>
          <p:cNvSpPr txBox="1"/>
          <p:nvPr/>
        </p:nvSpPr>
        <p:spPr>
          <a:xfrm>
            <a:off x="5393420" y="4665555"/>
            <a:ext cx="5397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Cork Grip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half</a:t>
            </a:r>
          </a:p>
        </p:txBody>
      </p:sp>
      <p:pic>
        <p:nvPicPr>
          <p:cNvPr id="23" name="Grafik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5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23" y="4617017"/>
            <a:ext cx="421200" cy="421200"/>
          </a:xfrm>
          <a:prstGeom prst="rect">
            <a:avLst/>
          </a:prstGeom>
        </p:spPr>
      </p:pic>
      <p:sp>
        <p:nvSpPr>
          <p:cNvPr id="24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884002" y="4617681"/>
            <a:ext cx="602238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Composite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6705600" y="4668387"/>
            <a:ext cx="5492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</a:t>
            </a:r>
            <a:r>
              <a:rPr sz="800" dirty="0" smtClean="0">
                <a:latin typeface="Arial Narrow"/>
                <a:cs typeface="Arial Narrow"/>
              </a:rPr>
              <a:t>Strap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27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en-US" sz="900" dirty="0" smtClean="0">
                <a:latin typeface="Arial"/>
                <a:cs typeface="Arial"/>
              </a:rPr>
              <a:t>3319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2</a:t>
            </a:r>
            <a:r>
              <a:rPr sz="900" dirty="0" smtClean="0">
                <a:latin typeface="Arial"/>
                <a:cs typeface="Arial"/>
              </a:rPr>
              <a:t>5-1</a:t>
            </a:r>
            <a:r>
              <a:rPr lang="en-US" sz="900" dirty="0" smtClean="0">
                <a:latin typeface="Arial"/>
                <a:cs typeface="Arial"/>
              </a:rPr>
              <a:t>65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композитные</a:t>
            </a: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107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Cork HR Half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Exit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lang="en-US" sz="900" dirty="0" smtClean="0">
                <a:latin typeface="Arial"/>
                <a:cs typeface="Arial"/>
              </a:rPr>
              <a:t>XC Basket 11 </a:t>
            </a:r>
            <a:r>
              <a:rPr lang="ru-RU" sz="900" dirty="0" smtClean="0">
                <a:latin typeface="Arial"/>
                <a:cs typeface="Arial"/>
              </a:rPr>
              <a:t>мм</a:t>
            </a:r>
            <a:r>
              <a:rPr sz="900" dirty="0" smtClean="0">
                <a:latin typeface="Arial"/>
                <a:cs typeface="Arial"/>
              </a:rPr>
              <a:t>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Стальной</a:t>
            </a: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2200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152400" y="361950"/>
            <a:ext cx="8839200" cy="1769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705272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PREMIO SLG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 smtClean="0">
                <a:solidFill>
                  <a:srgbClr val="000000"/>
                </a:solidFill>
              </a:rPr>
              <a:t>20</a:t>
            </a:r>
            <a:r>
              <a:rPr lang="ru-RU" sz="2500" dirty="0" smtClean="0">
                <a:solidFill>
                  <a:srgbClr val="000000"/>
                </a:solidFill>
              </a:rPr>
              <a:t> </a:t>
            </a:r>
            <a:r>
              <a:rPr lang="en-US" sz="2500" dirty="0" smtClean="0">
                <a:solidFill>
                  <a:srgbClr val="000000"/>
                </a:solidFill>
              </a:rPr>
              <a:t>/ PREMIO SLG 20 KIT</a:t>
            </a:r>
            <a:endParaRPr sz="2500" dirty="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12019" y="188850"/>
            <a:ext cx="2350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Race -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Premio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808" y="2895472"/>
            <a:ext cx="4495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OZ40020</a:t>
            </a:r>
            <a:r>
              <a:rPr lang="ru-RU" sz="900" dirty="0" smtClean="0">
                <a:latin typeface="Arial"/>
                <a:cs typeface="Arial"/>
              </a:rPr>
              <a:t> / </a:t>
            </a:r>
            <a:r>
              <a:rPr lang="en-US" sz="900" dirty="0" smtClean="0">
                <a:latin typeface="Arial"/>
                <a:cs typeface="Arial"/>
              </a:rPr>
              <a:t>OZ40120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135-175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2,5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r>
              <a:rPr lang="ru-RU" sz="900" dirty="0" smtClean="0">
                <a:latin typeface="Arial"/>
                <a:cs typeface="Arial"/>
              </a:rPr>
              <a:t> / 150-160-170-180 см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sz="900" dirty="0" smtClean="0">
                <a:latin typeface="Arial"/>
                <a:cs typeface="Arial"/>
              </a:rPr>
              <a:t>100</a:t>
            </a:r>
            <a:r>
              <a:rPr sz="900" dirty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sz="900" dirty="0" smtClean="0">
                <a:latin typeface="Arial"/>
                <a:cs typeface="Arial"/>
              </a:rPr>
              <a:t>UHM </a:t>
            </a:r>
            <a:r>
              <a:rPr sz="900" dirty="0">
                <a:latin typeface="Arial"/>
                <a:cs typeface="Arial"/>
              </a:rPr>
              <a:t>Premio SL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Carbon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</a:t>
            </a:r>
            <a:r>
              <a:rPr sz="900" dirty="0" smtClean="0">
                <a:latin typeface="Arial"/>
                <a:cs typeface="Arial"/>
              </a:rPr>
              <a:t>50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sz="900" dirty="0" smtClean="0">
                <a:latin typeface="Arial"/>
                <a:cs typeface="Arial"/>
              </a:rPr>
              <a:t>Carbon </a:t>
            </a:r>
            <a:r>
              <a:rPr sz="900" dirty="0">
                <a:latin typeface="Arial"/>
                <a:cs typeface="Arial"/>
              </a:rPr>
              <a:t>Grip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sz="900" dirty="0" smtClean="0">
                <a:latin typeface="Arial"/>
                <a:cs typeface="Arial"/>
              </a:rPr>
              <a:t>AV </a:t>
            </a:r>
            <a:r>
              <a:rPr sz="900" dirty="0">
                <a:latin typeface="Arial"/>
                <a:cs typeface="Arial"/>
              </a:rPr>
              <a:t>SLG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Strap</a:t>
            </a: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sz="900" dirty="0" smtClean="0">
                <a:latin typeface="Arial"/>
                <a:cs typeface="Arial"/>
              </a:rPr>
              <a:t>Flash </a:t>
            </a:r>
            <a:r>
              <a:rPr sz="900" dirty="0">
                <a:latin typeface="Arial"/>
                <a:cs typeface="Arial"/>
              </a:rPr>
              <a:t>Premio S</a:t>
            </a:r>
            <a:r>
              <a:rPr sz="900" spc="-7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basket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жёлтая</a:t>
            </a:r>
            <a:r>
              <a:rPr sz="900" dirty="0" smtClean="0">
                <a:latin typeface="Arial"/>
                <a:cs typeface="Arial"/>
              </a:rPr>
              <a:t>) 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8214" y="466070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Serial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Number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705600" y="4668387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SLG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6207" y="466070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de-AT" sz="800" dirty="0" smtClean="0">
                <a:latin typeface="Arial Narrow"/>
                <a:cs typeface="Arial Narrow"/>
              </a:rPr>
              <a:t>UHM</a:t>
            </a:r>
            <a:r>
              <a:rPr lang="de-AT" sz="800" spc="-5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Premio</a:t>
            </a:r>
            <a:r>
              <a:rPr lang="de-AT" sz="800" spc="-50" dirty="0" smtClean="0">
                <a:latin typeface="Arial Narrow"/>
                <a:cs typeface="Arial Narrow"/>
              </a:rPr>
              <a:t> </a:t>
            </a:r>
            <a:r>
              <a:rPr lang="de-AT" sz="800" dirty="0" smtClean="0">
                <a:latin typeface="Arial Narrow"/>
                <a:cs typeface="Arial Narrow"/>
              </a:rPr>
              <a:t>SL 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7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4619413"/>
            <a:ext cx="421200" cy="4212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7" b="95392" l="1132" r="97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98" y="4641390"/>
            <a:ext cx="421200" cy="421200"/>
          </a:xfrm>
          <a:prstGeom prst="rect">
            <a:avLst/>
          </a:prstGeom>
        </p:spPr>
      </p:pic>
      <p:pic>
        <p:nvPicPr>
          <p:cNvPr id="18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21" name="Picture 2" descr="image00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34162" r="21214" b="56605"/>
          <a:stretch/>
        </p:blipFill>
        <p:spPr bwMode="auto">
          <a:xfrm>
            <a:off x="7343741" y="4782034"/>
            <a:ext cx="555607" cy="1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23900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347376" cy="1130438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de-AT" sz="3200" dirty="0" smtClean="0"/>
              <a:t>Junior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870167"/>
            <a:ext cx="13970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PREMIO </a:t>
            </a:r>
            <a:r>
              <a:rPr sz="1000" b="1" dirty="0">
                <a:latin typeface="Arial Narrow"/>
                <a:cs typeface="Arial Narrow"/>
              </a:rPr>
              <a:t>SLG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sz="1000" b="1" dirty="0" smtClean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318856" y="1053607"/>
            <a:ext cx="7433440" cy="1594343"/>
          </a:xfrm>
          <a:prstGeom prst="rect">
            <a:avLst/>
          </a:prstGeom>
          <a:blipFill>
            <a:blip r:embed="rId3" cstate="print"/>
            <a:srcRect/>
            <a:stretch>
              <a:fillRect l="-17457" r="-1571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2975" y="2647950"/>
            <a:ext cx="8299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05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228600" y="2749830"/>
            <a:ext cx="7467599" cy="1574520"/>
          </a:xfrm>
          <a:prstGeom prst="rect">
            <a:avLst/>
          </a:prstGeom>
          <a:blipFill>
            <a:blip r:embed="rId4" cstate="print"/>
            <a:srcRect/>
            <a:stretch>
              <a:fillRect l="-15466" r="-154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7300" y="4928457"/>
            <a:ext cx="1588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8" y="1385696"/>
            <a:ext cx="6858000" cy="418384"/>
          </a:xfrm>
        </p:spPr>
        <p:txBody>
          <a:bodyPr/>
          <a:lstStyle/>
          <a:p>
            <a:r>
              <a:rPr lang="ru-RU" sz="2800" dirty="0" smtClean="0"/>
              <a:t>Рукоятка </a:t>
            </a:r>
            <a:r>
              <a:rPr lang="de-DE" sz="2800" dirty="0" smtClean="0"/>
              <a:t>Cork jr.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5762"/>
            <a:ext cx="5452552" cy="21619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качественный материал обеспечивает хорошую передачу усилий и длительный срок службы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вставка из натуральной пробки для комфорта и надёжного хвата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уменьшенные размеры (длина и толщина) специально для детской ладони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цвета</a:t>
            </a:r>
            <a:r>
              <a:rPr lang="en-US" sz="1600" dirty="0" smtClean="0"/>
              <a:t>: </a:t>
            </a:r>
            <a:r>
              <a:rPr lang="ru-RU" sz="1600" dirty="0" smtClean="0"/>
              <a:t>жёлтый / серебристый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de-DE" dirty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44" b="83915" l="43946" r="55123">
                        <a14:foregroundMark x1="48264" y1="17989" x2="48264" y2="17989"/>
                        <a14:foregroundMark x1="48264" y1="17989" x2="48264" y2="17989"/>
                        <a14:foregroundMark x1="48942" y1="15344" x2="48942" y2="15344"/>
                        <a14:foregroundMark x1="48942" y1="15344" x2="48942" y2="15344"/>
                        <a14:foregroundMark x1="49534" y1="83915" x2="49534" y2="83915"/>
                        <a14:foregroundMark x1="49534" y1="83915" x2="49534" y2="83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0" t="12365" r="43347" b="11294"/>
          <a:stretch/>
        </p:blipFill>
        <p:spPr>
          <a:xfrm>
            <a:off x="7225585" y="-15416"/>
            <a:ext cx="1016558" cy="4400240"/>
          </a:xfrm>
          <a:prstGeom prst="rect">
            <a:avLst/>
          </a:prstGeom>
        </p:spPr>
      </p:pic>
      <p:pic>
        <p:nvPicPr>
          <p:cNvPr id="7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30" b="74206" l="14311" r="89931">
                        <a14:backgroundMark x1="26488" y1="70635" x2="32292" y2="6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40415" r="9490" b="25968"/>
          <a:stretch/>
        </p:blipFill>
        <p:spPr>
          <a:xfrm rot="5400000">
            <a:off x="4608136" y="1971673"/>
            <a:ext cx="3525040" cy="11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42062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 smtClean="0">
                <a:solidFill>
                  <a:srgbClr val="000000"/>
                </a:solidFill>
              </a:rPr>
              <a:t>PREMIO </a:t>
            </a:r>
            <a:r>
              <a:rPr sz="2500" dirty="0">
                <a:solidFill>
                  <a:srgbClr val="000000"/>
                </a:solidFill>
              </a:rPr>
              <a:t>SLG</a:t>
            </a:r>
            <a:r>
              <a:rPr sz="2500" spc="-100" dirty="0">
                <a:solidFill>
                  <a:srgbClr val="000000"/>
                </a:solidFill>
              </a:rPr>
              <a:t> </a:t>
            </a:r>
            <a:r>
              <a:rPr sz="2500" dirty="0" smtClean="0">
                <a:solidFill>
                  <a:srgbClr val="000000"/>
                </a:solidFill>
              </a:rPr>
              <a:t>JR</a:t>
            </a:r>
            <a:endParaRPr sz="2500" dirty="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31156" y="188850"/>
            <a:ext cx="1931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</a:t>
            </a:r>
            <a:r>
              <a:rPr sz="900" spc="-9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Junior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6" b="94179" l="5255" r="95150">
                        <a14:backgroundMark x1="41229" y1="57478" x2="41714" y2="57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41" y="4647825"/>
            <a:ext cx="421200" cy="4212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" b="100000" l="12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97" y="4617112"/>
            <a:ext cx="421200" cy="421200"/>
          </a:xfrm>
          <a:prstGeom prst="rect">
            <a:avLst/>
          </a:prstGeom>
        </p:spPr>
      </p:pic>
      <p:sp>
        <p:nvSpPr>
          <p:cNvPr id="21" name="object 5"/>
          <p:cNvSpPr>
            <a:spLocks noChangeAspect="1"/>
          </p:cNvSpPr>
          <p:nvPr/>
        </p:nvSpPr>
        <p:spPr>
          <a:xfrm>
            <a:off x="318856" y="438150"/>
            <a:ext cx="7433440" cy="1594343"/>
          </a:xfrm>
          <a:prstGeom prst="rect">
            <a:avLst/>
          </a:prstGeom>
          <a:blipFill>
            <a:blip r:embed="rId7" cstate="print"/>
            <a:srcRect/>
            <a:stretch>
              <a:fillRect l="-17457" r="-1571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24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AV </a:t>
            </a:r>
            <a:r>
              <a:rPr lang="en-US" sz="800" dirty="0" smtClean="0">
                <a:latin typeface="Arial Narrow"/>
                <a:cs typeface="Arial Narrow"/>
              </a:rPr>
              <a:t>Premio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26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Cork Kids Grip Yellow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ru-RU" sz="900" dirty="0" smtClean="0">
                <a:latin typeface="Arial"/>
                <a:cs typeface="Arial"/>
              </a:rPr>
              <a:t>6220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ru-RU" sz="900" dirty="0" smtClean="0">
                <a:latin typeface="Arial"/>
                <a:cs typeface="Arial"/>
              </a:rPr>
              <a:t>00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ru-RU" sz="900" dirty="0" smtClean="0">
                <a:latin typeface="Arial"/>
                <a:cs typeface="Arial"/>
              </a:rPr>
              <a:t>4</a:t>
            </a:r>
            <a:r>
              <a:rPr lang="en-US" sz="900" dirty="0" smtClean="0">
                <a:latin typeface="Arial"/>
                <a:cs typeface="Arial"/>
              </a:rPr>
              <a:t>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5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 Carbon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</a:t>
            </a:r>
            <a:r>
              <a:rPr lang="en-US" sz="900" dirty="0" smtClean="0">
                <a:latin typeface="Arial"/>
                <a:cs typeface="Arial"/>
              </a:rPr>
              <a:t>70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Cork Kids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AV</a:t>
            </a:r>
            <a:r>
              <a:rPr sz="900" spc="-100" dirty="0" smtClean="0">
                <a:latin typeface="Arial"/>
                <a:cs typeface="Arial"/>
              </a:rPr>
              <a:t> </a:t>
            </a:r>
            <a:r>
              <a:rPr lang="en-US" sz="900" spc="-100" dirty="0" smtClean="0">
                <a:latin typeface="Arial"/>
                <a:cs typeface="Arial"/>
              </a:rPr>
              <a:t>Premio  </a:t>
            </a:r>
            <a:r>
              <a:rPr sz="900" dirty="0" smtClean="0">
                <a:latin typeface="Arial"/>
                <a:cs typeface="Arial"/>
              </a:rPr>
              <a:t>Strap</a:t>
            </a:r>
            <a:endParaRPr sz="900" dirty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lang="en-US" sz="900" dirty="0" smtClean="0">
                <a:latin typeface="Arial"/>
                <a:cs typeface="Arial"/>
              </a:rPr>
              <a:t>Flash M basket (</a:t>
            </a:r>
            <a:r>
              <a:rPr lang="ru-RU" sz="900" dirty="0" smtClean="0">
                <a:latin typeface="Arial"/>
                <a:cs typeface="Arial"/>
              </a:rPr>
              <a:t>жёлтая)</a:t>
            </a:r>
            <a:r>
              <a:rPr sz="900" dirty="0" smtClean="0">
                <a:latin typeface="Arial"/>
                <a:cs typeface="Arial"/>
              </a:rPr>
              <a:t>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Твердосплавный</a:t>
            </a: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6500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24777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DIAMOND 05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JR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31156" y="188850"/>
            <a:ext cx="1931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</a:t>
            </a:r>
            <a:r>
              <a:rPr sz="900" spc="-9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Junior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" b="100000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00" y="4642185"/>
            <a:ext cx="421200" cy="421200"/>
          </a:xfrm>
          <a:prstGeom prst="rect">
            <a:avLst/>
          </a:prstGeom>
        </p:spPr>
      </p:pic>
      <p:sp>
        <p:nvSpPr>
          <p:cNvPr id="14" name="object 9"/>
          <p:cNvSpPr>
            <a:spLocks noChangeAspect="1"/>
          </p:cNvSpPr>
          <p:nvPr/>
        </p:nvSpPr>
        <p:spPr>
          <a:xfrm>
            <a:off x="228600" y="438150"/>
            <a:ext cx="7467599" cy="1574520"/>
          </a:xfrm>
          <a:prstGeom prst="rect">
            <a:avLst/>
          </a:prstGeom>
          <a:blipFill>
            <a:blip r:embed="rId5" cstate="print"/>
            <a:srcRect/>
            <a:stretch>
              <a:fillRect l="-15466" r="-154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 txBox="1"/>
          <p:nvPr/>
        </p:nvSpPr>
        <p:spPr>
          <a:xfrm>
            <a:off x="457808" y="2895472"/>
            <a:ext cx="4114192" cy="135267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OZ4</a:t>
            </a:r>
            <a:r>
              <a:rPr lang="ru-RU" sz="900" dirty="0" smtClean="0">
                <a:latin typeface="Arial"/>
                <a:cs typeface="Arial"/>
              </a:rPr>
              <a:t>6</a:t>
            </a:r>
            <a:r>
              <a:rPr lang="en-US" sz="900" dirty="0" smtClean="0">
                <a:latin typeface="Arial"/>
                <a:cs typeface="Arial"/>
              </a:rPr>
              <a:t>119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lang="en-US" sz="900" dirty="0" smtClean="0">
                <a:latin typeface="Arial"/>
                <a:cs typeface="Arial"/>
              </a:rPr>
              <a:t>70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 smtClean="0">
                <a:latin typeface="Arial"/>
                <a:cs typeface="Arial"/>
              </a:rPr>
              <a:t>30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композитные</a:t>
            </a: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92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Cork Kids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Exit</a:t>
            </a:r>
            <a:r>
              <a:rPr lang="en-US" sz="900" spc="-100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Strap</a:t>
            </a:r>
            <a:endParaRPr sz="900" dirty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Лапка:		</a:t>
            </a:r>
            <a:r>
              <a:rPr lang="en-US" sz="900" dirty="0" smtClean="0">
                <a:latin typeface="Arial"/>
                <a:cs typeface="Arial"/>
              </a:rPr>
              <a:t>XC Basket 11 </a:t>
            </a:r>
            <a:r>
              <a:rPr lang="ru-RU" sz="900" dirty="0" smtClean="0">
                <a:latin typeface="Arial"/>
                <a:cs typeface="Arial"/>
              </a:rPr>
              <a:t>мм</a:t>
            </a:r>
            <a:r>
              <a:rPr sz="900" dirty="0" smtClean="0">
                <a:latin typeface="Arial"/>
                <a:cs typeface="Arial"/>
              </a:rPr>
              <a:t> </a:t>
            </a:r>
            <a:endParaRPr lang="ru-RU" sz="900" dirty="0" smtClean="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Наконечник:		Стальной</a:t>
            </a:r>
          </a:p>
        </p:txBody>
      </p:sp>
      <p:sp>
        <p:nvSpPr>
          <p:cNvPr id="18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Cork Kids Grip Silver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1700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347376" cy="162288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de-AT" sz="3200" dirty="0" smtClean="0"/>
              <a:t>Nordic Walking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682499"/>
            <a:ext cx="737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TEAM 15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MAG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304802" y="655454"/>
            <a:ext cx="8686798" cy="1458056"/>
          </a:xfrm>
          <a:prstGeom prst="rect">
            <a:avLst/>
          </a:prstGeom>
          <a:blipFill>
            <a:blip r:embed="rId3" cstate="print"/>
            <a:srcRect/>
            <a:stretch>
              <a:fillRect l="-42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2975" y="1996498"/>
            <a:ext cx="841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TEAM 15 MAG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304801" y="1962150"/>
            <a:ext cx="8686798" cy="1458052"/>
          </a:xfrm>
          <a:prstGeom prst="rect">
            <a:avLst/>
          </a:prstGeom>
          <a:blipFill>
            <a:blip r:embed="rId4" cstate="print"/>
            <a:srcRect/>
            <a:stretch>
              <a:fillRect l="-42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7300" y="4935824"/>
            <a:ext cx="196342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 Nordic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Walking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452975" y="3257550"/>
            <a:ext cx="465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TEAM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14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7"/>
          <p:cNvSpPr>
            <a:spLocks noChangeAspect="1"/>
          </p:cNvSpPr>
          <p:nvPr/>
        </p:nvSpPr>
        <p:spPr>
          <a:xfrm>
            <a:off x="304801" y="3257550"/>
            <a:ext cx="8686798" cy="1438642"/>
          </a:xfrm>
          <a:prstGeom prst="rect">
            <a:avLst/>
          </a:prstGeom>
          <a:blipFill>
            <a:blip r:embed="rId5" cstate="print"/>
            <a:srcRect/>
            <a:stretch>
              <a:fillRect l="-28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363923"/>
            <a:ext cx="6858000" cy="418384"/>
          </a:xfrm>
        </p:spPr>
        <p:txBody>
          <a:bodyPr/>
          <a:lstStyle/>
          <a:p>
            <a:r>
              <a:rPr lang="ru-RU" sz="2800" dirty="0" smtClean="0"/>
              <a:t>наконечник </a:t>
            </a:r>
            <a:r>
              <a:rPr lang="de-DE" sz="2800" dirty="0" smtClean="0"/>
              <a:t>Nw duotec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4320437" cy="25320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</a:t>
            </a:r>
            <a:r>
              <a:rPr lang="ru-RU" sz="1600" dirty="0" smtClean="0"/>
              <a:t>ва в одном: резиновый наконечник и твердосплавный наконечник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ростая смена одного наконечника на другой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легкая и быстрая адаптация к твёрдому и мягкому покрытиям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езиновый наконечник возможен как дополнительная опция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286" r="96914">
                        <a14:foregroundMark x1="63314" y1="41733" x2="80000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34" b="23410"/>
          <a:stretch/>
        </p:blipFill>
        <p:spPr>
          <a:xfrm>
            <a:off x="4656379" y="1456894"/>
            <a:ext cx="4362918" cy="29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2512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TEAM 15 MAG</a:t>
            </a:r>
            <a:r>
              <a:rPr sz="2500" spc="-10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R</a:t>
            </a:r>
            <a:endParaRPr sz="2500" dirty="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73901" y="188850"/>
            <a:ext cx="2388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Nordic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Walking</a:t>
            </a:r>
          </a:p>
        </p:txBody>
      </p:sp>
      <p:sp>
        <p:nvSpPr>
          <p:cNvPr id="22" name="object 8"/>
          <p:cNvSpPr txBox="1"/>
          <p:nvPr/>
        </p:nvSpPr>
        <p:spPr>
          <a:xfrm>
            <a:off x="457808" y="2895472"/>
            <a:ext cx="4114192" cy="133331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</a:t>
            </a:r>
            <a:r>
              <a:rPr lang="en-US" sz="900" dirty="0" smtClean="0">
                <a:latin typeface="Arial"/>
                <a:cs typeface="Arial"/>
              </a:rPr>
              <a:t>50</a:t>
            </a:r>
            <a:r>
              <a:rPr lang="ru-RU" sz="900" dirty="0" smtClean="0">
                <a:latin typeface="Arial"/>
                <a:cs typeface="Arial"/>
              </a:rPr>
              <a:t>320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00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 Carbon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Mag-Point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Mag-Point Strap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Наконечник:		</a:t>
            </a:r>
            <a:r>
              <a:rPr lang="en-US" sz="900" dirty="0">
                <a:latin typeface="Arial"/>
                <a:cs typeface="Arial"/>
              </a:rPr>
              <a:t>NW Duotec</a:t>
            </a:r>
            <a:r>
              <a:rPr lang="en-US" sz="900" spc="-85" dirty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Basket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Колпак:		Интегрированный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7351776" y="4741926"/>
            <a:ext cx="420624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3"/>
          <p:cNvSpPr txBox="1"/>
          <p:nvPr/>
        </p:nvSpPr>
        <p:spPr>
          <a:xfrm>
            <a:off x="7979319" y="4655587"/>
            <a:ext cx="66040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NW Duotec  Basket Set 9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mm</a:t>
            </a:r>
          </a:p>
        </p:txBody>
      </p:sp>
      <p:pic>
        <p:nvPicPr>
          <p:cNvPr id="25" name="Grafik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4645915"/>
            <a:ext cx="421200" cy="421200"/>
          </a:xfrm>
          <a:prstGeom prst="rect">
            <a:avLst/>
          </a:prstGeom>
        </p:spPr>
      </p:pic>
      <p:sp>
        <p:nvSpPr>
          <p:cNvPr id="26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28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65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</a:p>
        </p:txBody>
      </p:sp>
      <p:sp>
        <p:nvSpPr>
          <p:cNvPr id="29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30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10"/>
          <p:cNvSpPr>
            <a:spLocks noChangeAspect="1"/>
          </p:cNvSpPr>
          <p:nvPr/>
        </p:nvSpPr>
        <p:spPr>
          <a:xfrm rot="19167961">
            <a:off x="4750380" y="4558132"/>
            <a:ext cx="362035" cy="531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9"/>
          <p:cNvSpPr>
            <a:spLocks noChangeAspect="1"/>
          </p:cNvSpPr>
          <p:nvPr/>
        </p:nvSpPr>
        <p:spPr>
          <a:xfrm>
            <a:off x="304801" y="514350"/>
            <a:ext cx="8686798" cy="1458052"/>
          </a:xfrm>
          <a:prstGeom prst="rect">
            <a:avLst/>
          </a:prstGeom>
          <a:blipFill>
            <a:blip r:embed="rId9" cstate="print"/>
            <a:srcRect/>
            <a:stretch>
              <a:fillRect l="-42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7"/>
          <p:cNvSpPr>
            <a:spLocks noChangeAspect="1"/>
          </p:cNvSpPr>
          <p:nvPr/>
        </p:nvSpPr>
        <p:spPr>
          <a:xfrm>
            <a:off x="304802" y="514350"/>
            <a:ext cx="8686798" cy="1458056"/>
          </a:xfrm>
          <a:prstGeom prst="rect">
            <a:avLst/>
          </a:prstGeom>
          <a:blipFill>
            <a:blip r:embed="rId2" cstate="print"/>
            <a:srcRect/>
            <a:stretch>
              <a:fillRect l="-42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21951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TEAM 15</a:t>
            </a:r>
            <a:r>
              <a:rPr sz="2500" spc="-9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MAG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73901" y="188850"/>
            <a:ext cx="2388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Nordic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Walking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51776" y="4741926"/>
            <a:ext cx="420624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979319" y="4655587"/>
            <a:ext cx="66040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NW Duotec  Basket Set 9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mm</a:t>
            </a:r>
          </a:p>
        </p:txBody>
      </p:sp>
      <p:sp>
        <p:nvSpPr>
          <p:cNvPr id="22" name="object 8"/>
          <p:cNvSpPr txBox="1"/>
          <p:nvPr/>
        </p:nvSpPr>
        <p:spPr>
          <a:xfrm>
            <a:off x="457808" y="2895472"/>
            <a:ext cx="4114192" cy="133331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</a:t>
            </a:r>
            <a:r>
              <a:rPr lang="en-US" sz="900" dirty="0" smtClean="0">
                <a:latin typeface="Arial"/>
                <a:cs typeface="Arial"/>
              </a:rPr>
              <a:t>50519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00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 Carbon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Mag-Point Grip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Mag-Point Strap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Наконечник:		</a:t>
            </a:r>
            <a:r>
              <a:rPr lang="en-US" sz="900" dirty="0">
                <a:latin typeface="Arial"/>
                <a:cs typeface="Arial"/>
              </a:rPr>
              <a:t>NW Duotec</a:t>
            </a:r>
            <a:r>
              <a:rPr lang="en-US" sz="900" spc="-85" dirty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Basket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Колпак:		Интегрированный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3" name="Grafik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4645915"/>
            <a:ext cx="421200" cy="421200"/>
          </a:xfrm>
          <a:prstGeom prst="rect">
            <a:avLst/>
          </a:prstGeom>
        </p:spPr>
      </p:pic>
      <p:sp>
        <p:nvSpPr>
          <p:cNvPr id="24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6705600" y="4668387"/>
            <a:ext cx="549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80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</a:p>
        </p:txBody>
      </p:sp>
      <p:sp>
        <p:nvSpPr>
          <p:cNvPr id="26" name="object 14"/>
          <p:cNvSpPr txBox="1"/>
          <p:nvPr/>
        </p:nvSpPr>
        <p:spPr>
          <a:xfrm>
            <a:off x="5356207" y="4660702"/>
            <a:ext cx="47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 smtClean="0">
                <a:latin typeface="Arial Narrow"/>
                <a:cs typeface="Arial Narrow"/>
              </a:rPr>
              <a:t>Mag-Point</a:t>
            </a:r>
            <a:r>
              <a:rPr sz="800" spc="-65" dirty="0" smtClean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</a:p>
        </p:txBody>
      </p:sp>
      <p:sp>
        <p:nvSpPr>
          <p:cNvPr id="27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28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10"/>
          <p:cNvSpPr>
            <a:spLocks noChangeAspect="1"/>
          </p:cNvSpPr>
          <p:nvPr/>
        </p:nvSpPr>
        <p:spPr>
          <a:xfrm rot="19167961">
            <a:off x="4750380" y="4558132"/>
            <a:ext cx="362035" cy="531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21" y="111834"/>
            <a:ext cx="1801220" cy="90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104" y="111834"/>
            <a:ext cx="1801220" cy="9000000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47819"/>
              </p:ext>
            </p:extLst>
          </p:nvPr>
        </p:nvGraphicFramePr>
        <p:xfrm>
          <a:off x="1234552" y="2555194"/>
          <a:ext cx="60960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633504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769721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7441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de-AT" sz="135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Diamond </a:t>
                      </a:r>
                      <a:r>
                        <a:rPr lang="de-AT" sz="1350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Premio</a:t>
                      </a:r>
                      <a:r>
                        <a:rPr lang="de-AT" sz="135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SLG 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Premio</a:t>
                      </a:r>
                      <a:r>
                        <a:rPr lang="de-AT" sz="135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SLG 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624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момент</a:t>
                      </a:r>
                      <a:r>
                        <a:rPr lang="ru-RU" sz="1350" kern="1200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инерции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lang="ru-RU" sz="1350" kern="120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кгм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²]</a:t>
                      </a:r>
                      <a:endParaRPr lang="en-GB" sz="135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75  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лучше</a:t>
                      </a:r>
                      <a:r>
                        <a:rPr lang="en-US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213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ru-RU" sz="1350" kern="1200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баланса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lang="en-GB" sz="135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683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699  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1% 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выше</a:t>
                      </a:r>
                      <a:r>
                        <a:rPr lang="en-US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0706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прочность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lang="en-GB" sz="135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446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476  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7% 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выше</a:t>
                      </a:r>
                      <a:r>
                        <a:rPr lang="en-US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699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жесткость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lang="en-GB" sz="135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46  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  <a:r>
                        <a:rPr lang="de-AT" sz="135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5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выше</a:t>
                      </a:r>
                      <a:r>
                        <a:rPr lang="en-US" sz="135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1534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вес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  <a:r>
                        <a:rPr lang="en-GB" sz="135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lang="en-GB" sz="135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50  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de-AT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7% </a:t>
                      </a: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легче</a:t>
                      </a:r>
                      <a:r>
                        <a:rPr lang="en-US" sz="135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AT" sz="13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9321416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0312" y="971550"/>
            <a:ext cx="4620888" cy="1373919"/>
          </a:xfrm>
        </p:spPr>
        <p:txBody>
          <a:bodyPr/>
          <a:lstStyle/>
          <a:p>
            <a:r>
              <a:rPr lang="ru-RU" sz="2800" dirty="0" smtClean="0"/>
              <a:t>Сравнительные характеристики</a:t>
            </a:r>
            <a:br>
              <a:rPr lang="ru-RU" sz="2800" dirty="0" smtClean="0"/>
            </a:br>
            <a:r>
              <a:rPr lang="en-US" sz="2800" dirty="0" err="1" smtClean="0"/>
              <a:t>slg</a:t>
            </a:r>
            <a:r>
              <a:rPr lang="en-US" sz="2800" dirty="0" smtClean="0"/>
              <a:t> 10 vs SLG 20</a:t>
            </a:r>
            <a:endParaRPr lang="de-AT" sz="2800" dirty="0"/>
          </a:p>
        </p:txBody>
      </p:sp>
      <p:sp>
        <p:nvSpPr>
          <p:cNvPr id="7" name="Rechteck 3"/>
          <p:cNvSpPr/>
          <p:nvPr/>
        </p:nvSpPr>
        <p:spPr>
          <a:xfrm>
            <a:off x="6028266" y="3004185"/>
            <a:ext cx="1022773" cy="217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3"/>
          <p:cNvSpPr/>
          <p:nvPr/>
        </p:nvSpPr>
        <p:spPr>
          <a:xfrm>
            <a:off x="6028265" y="3382244"/>
            <a:ext cx="1022773" cy="217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3"/>
          <p:cNvSpPr/>
          <p:nvPr/>
        </p:nvSpPr>
        <p:spPr>
          <a:xfrm>
            <a:off x="6028266" y="3743763"/>
            <a:ext cx="1022773" cy="217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3"/>
          <p:cNvSpPr/>
          <p:nvPr/>
        </p:nvSpPr>
        <p:spPr>
          <a:xfrm>
            <a:off x="6028264" y="4116333"/>
            <a:ext cx="1022773" cy="217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3"/>
          <p:cNvSpPr/>
          <p:nvPr/>
        </p:nvSpPr>
        <p:spPr>
          <a:xfrm>
            <a:off x="6028266" y="4486122"/>
            <a:ext cx="1022773" cy="217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4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5" y="2264396"/>
            <a:ext cx="1366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00000"/>
                </a:solidFill>
              </a:rPr>
              <a:t>TEAM</a:t>
            </a:r>
            <a:r>
              <a:rPr sz="2500" spc="-90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14</a:t>
            </a:r>
            <a:endParaRPr sz="2500" dirty="0"/>
          </a:p>
        </p:txBody>
      </p:sp>
      <p:sp>
        <p:nvSpPr>
          <p:cNvPr id="4" name="object 4"/>
          <p:cNvSpPr/>
          <p:nvPr/>
        </p:nvSpPr>
        <p:spPr>
          <a:xfrm>
            <a:off x="409575" y="249623"/>
            <a:ext cx="1461599" cy="16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73901" y="188850"/>
            <a:ext cx="2388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LINE UP 20|21 | Nordic Poles | Nordic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Walking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34656" y="4647825"/>
            <a:ext cx="390144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19800" y="4705350"/>
            <a:ext cx="390144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99046" y="4661089"/>
            <a:ext cx="641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NW Air Cell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Paw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595717" y="4659855"/>
            <a:ext cx="69723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NW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Single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Basket  9</a:t>
            </a:r>
            <a:r>
              <a:rPr sz="800" spc="-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mm</a:t>
            </a:r>
          </a:p>
        </p:txBody>
      </p:sp>
      <p:sp>
        <p:nvSpPr>
          <p:cNvPr id="19" name="object 7"/>
          <p:cNvSpPr>
            <a:spLocks noChangeAspect="1"/>
          </p:cNvSpPr>
          <p:nvPr/>
        </p:nvSpPr>
        <p:spPr>
          <a:xfrm>
            <a:off x="304801" y="514350"/>
            <a:ext cx="8686798" cy="1438642"/>
          </a:xfrm>
          <a:prstGeom prst="rect">
            <a:avLst/>
          </a:prstGeom>
          <a:blipFill>
            <a:blip r:embed="rId5" cstate="print"/>
            <a:srcRect/>
            <a:stretch>
              <a:fillRect l="-28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 txBox="1"/>
          <p:nvPr/>
        </p:nvSpPr>
        <p:spPr>
          <a:xfrm>
            <a:off x="457808" y="2895472"/>
            <a:ext cx="4114192" cy="133331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z="900" dirty="0" smtClean="0">
                <a:latin typeface="Arial"/>
                <a:cs typeface="Arial"/>
              </a:rPr>
              <a:t>Артикул:		</a:t>
            </a:r>
            <a:r>
              <a:rPr sz="900" dirty="0" smtClean="0">
                <a:latin typeface="Arial"/>
                <a:cs typeface="Arial"/>
              </a:rPr>
              <a:t>OZ</a:t>
            </a:r>
            <a:r>
              <a:rPr lang="en-US" sz="900" dirty="0" smtClean="0">
                <a:latin typeface="Arial"/>
                <a:cs typeface="Arial"/>
              </a:rPr>
              <a:t>50</a:t>
            </a:r>
            <a:r>
              <a:rPr lang="ru-RU" sz="900" dirty="0" smtClean="0">
                <a:latin typeface="Arial"/>
                <a:cs typeface="Arial"/>
              </a:rPr>
              <a:t>319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Ростовка:		</a:t>
            </a:r>
            <a:r>
              <a:rPr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00</a:t>
            </a:r>
            <a:r>
              <a:rPr sz="900" dirty="0" smtClean="0">
                <a:latin typeface="Arial"/>
                <a:cs typeface="Arial"/>
              </a:rPr>
              <a:t>-1</a:t>
            </a:r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5</a:t>
            </a:r>
            <a:r>
              <a:rPr sz="900" spc="-15" dirty="0" smtClean="0">
                <a:latin typeface="Arial"/>
                <a:cs typeface="Arial"/>
              </a:rPr>
              <a:t> </a:t>
            </a:r>
            <a:r>
              <a:rPr sz="900" dirty="0" smtClean="0">
                <a:latin typeface="Arial"/>
                <a:cs typeface="Arial"/>
              </a:rPr>
              <a:t>(</a:t>
            </a:r>
            <a:r>
              <a:rPr lang="ru-RU" sz="900" dirty="0" smtClean="0">
                <a:latin typeface="Arial"/>
                <a:cs typeface="Arial"/>
              </a:rPr>
              <a:t>интервал </a:t>
            </a:r>
            <a:r>
              <a:rPr sz="900" dirty="0" smtClean="0">
                <a:latin typeface="Arial"/>
                <a:cs typeface="Arial"/>
              </a:rPr>
              <a:t>5</a:t>
            </a:r>
            <a:r>
              <a:rPr lang="ru-RU" sz="900" dirty="0" smtClean="0">
                <a:latin typeface="Arial"/>
                <a:cs typeface="Arial"/>
              </a:rPr>
              <a:t> см</a:t>
            </a:r>
            <a:r>
              <a:rPr sz="900" dirty="0" smtClean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Материал древка:	</a:t>
            </a:r>
            <a:r>
              <a:rPr lang="en-US" sz="900" dirty="0" smtClean="0">
                <a:latin typeface="Arial"/>
                <a:cs typeface="Arial"/>
              </a:rPr>
              <a:t>10</a:t>
            </a:r>
            <a:r>
              <a:rPr sz="900" dirty="0" smtClean="0">
                <a:latin typeface="Arial"/>
                <a:cs typeface="Arial"/>
              </a:rPr>
              <a:t>% </a:t>
            </a:r>
            <a:r>
              <a:rPr lang="ru-RU" sz="900" dirty="0" smtClean="0">
                <a:latin typeface="Arial"/>
                <a:cs typeface="Arial"/>
              </a:rPr>
              <a:t>углеволокно </a:t>
            </a:r>
            <a:r>
              <a:rPr lang="en-US" sz="900" dirty="0" smtClean="0">
                <a:latin typeface="Arial"/>
                <a:cs typeface="Arial"/>
              </a:rPr>
              <a:t>Diamond Carbon</a:t>
            </a:r>
            <a:endParaRPr lang="ru-RU" sz="900" dirty="0" smtClean="0">
              <a:latin typeface="Arial"/>
              <a:cs typeface="Arial"/>
            </a:endParaRPr>
          </a:p>
          <a:p>
            <a:pPr marL="12700" marR="23495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Вес древка:		10</a:t>
            </a:r>
            <a:r>
              <a:rPr lang="en-US" sz="900" dirty="0" smtClean="0">
                <a:latin typeface="Arial"/>
                <a:cs typeface="Arial"/>
              </a:rPr>
              <a:t>0</a:t>
            </a:r>
            <a:r>
              <a:rPr sz="900" spc="-5" dirty="0" smtClean="0">
                <a:latin typeface="Arial"/>
                <a:cs typeface="Arial"/>
              </a:rPr>
              <a:t> </a:t>
            </a:r>
            <a:r>
              <a:rPr lang="ru-RU" sz="900" dirty="0" smtClean="0">
                <a:latin typeface="Arial"/>
                <a:cs typeface="Arial"/>
              </a:rPr>
              <a:t>г/м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lang="ru-RU" sz="900" dirty="0" smtClean="0">
                <a:latin typeface="Arial"/>
                <a:cs typeface="Arial"/>
              </a:rPr>
              <a:t>Диаметры:		</a:t>
            </a:r>
            <a:r>
              <a:rPr sz="900" dirty="0" smtClean="0">
                <a:latin typeface="Arial"/>
                <a:cs typeface="Arial"/>
              </a:rPr>
              <a:t>16:9</a:t>
            </a:r>
            <a:r>
              <a:rPr lang="ru-RU" sz="900" dirty="0" smtClean="0">
                <a:latin typeface="Arial"/>
                <a:cs typeface="Arial"/>
              </a:rPr>
              <a:t> мм</a:t>
            </a:r>
            <a:endParaRPr sz="900" dirty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Рукоятка:		</a:t>
            </a:r>
            <a:r>
              <a:rPr lang="en-US" sz="900" dirty="0" smtClean="0">
                <a:latin typeface="Arial"/>
                <a:cs typeface="Arial"/>
              </a:rPr>
              <a:t>Cork HR Grip Half</a:t>
            </a:r>
            <a:endParaRPr lang="ru-RU" sz="900" dirty="0" smtClean="0">
              <a:latin typeface="Arial"/>
              <a:cs typeface="Arial"/>
            </a:endParaRPr>
          </a:p>
          <a:p>
            <a:pPr marL="12700" marR="862330">
              <a:lnSpc>
                <a:spcPct val="107000"/>
              </a:lnSpc>
            </a:pPr>
            <a:r>
              <a:rPr lang="ru-RU" sz="900" dirty="0" smtClean="0">
                <a:latin typeface="Arial"/>
                <a:cs typeface="Arial"/>
              </a:rPr>
              <a:t>Темляк:		</a:t>
            </a:r>
            <a:r>
              <a:rPr lang="en-US" sz="900" dirty="0" smtClean="0">
                <a:latin typeface="Arial"/>
                <a:cs typeface="Arial"/>
              </a:rPr>
              <a:t>AV Strap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Наконечник:		</a:t>
            </a:r>
            <a:r>
              <a:rPr lang="en-US" sz="900" dirty="0">
                <a:latin typeface="Arial"/>
                <a:cs typeface="Arial"/>
              </a:rPr>
              <a:t>NW </a:t>
            </a:r>
            <a:r>
              <a:rPr lang="en-US" sz="900" dirty="0" smtClean="0">
                <a:latin typeface="Arial"/>
                <a:cs typeface="Arial"/>
              </a:rPr>
              <a:t>Single</a:t>
            </a:r>
            <a:r>
              <a:rPr lang="en-US" sz="900" spc="-85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Basket 9 </a:t>
            </a:r>
            <a:r>
              <a:rPr lang="ru-RU" sz="900" dirty="0" smtClean="0">
                <a:latin typeface="Arial"/>
                <a:cs typeface="Arial"/>
              </a:rPr>
              <a:t>мм</a:t>
            </a:r>
            <a:endParaRPr lang="en-US" sz="9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900" dirty="0" smtClean="0">
                <a:latin typeface="Arial"/>
                <a:cs typeface="Arial"/>
              </a:rPr>
              <a:t>Колпак:	</a:t>
            </a:r>
            <a:r>
              <a:rPr lang="ru-RU" sz="900" dirty="0">
                <a:latin typeface="Arial"/>
                <a:cs typeface="Arial"/>
              </a:rPr>
              <a:t> 	</a:t>
            </a:r>
            <a:r>
              <a:rPr lang="en-US" sz="900" dirty="0" smtClean="0">
                <a:latin typeface="Arial"/>
                <a:cs typeface="Arial"/>
              </a:rPr>
              <a:t>NW Air Cell Paw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2514904" y="4615322"/>
            <a:ext cx="697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Технологии: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3884001" y="4617681"/>
            <a:ext cx="680501" cy="2513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lang="en-US" sz="800" dirty="0" smtClean="0">
                <a:latin typeface="Arial Narrow"/>
                <a:cs typeface="Arial Narrow"/>
              </a:rPr>
              <a:t>Diamond</a:t>
            </a:r>
            <a:r>
              <a:rPr lang="de-AT" sz="800" dirty="0" smtClean="0">
                <a:latin typeface="Arial Narrow"/>
                <a:cs typeface="Arial Narrow"/>
              </a:rPr>
              <a:t> Carbon</a:t>
            </a:r>
            <a:r>
              <a:rPr lang="de-AT" sz="800" spc="-20" dirty="0" smtClean="0">
                <a:latin typeface="Arial Narrow"/>
                <a:cs typeface="Arial Narrow"/>
              </a:rPr>
              <a:t> </a:t>
            </a:r>
            <a:r>
              <a:rPr lang="de-AT" sz="800" dirty="0" err="1" smtClean="0">
                <a:latin typeface="Arial Narrow"/>
                <a:cs typeface="Arial Narrow"/>
              </a:rPr>
              <a:t>Shaft</a:t>
            </a:r>
            <a:endParaRPr lang="de-AT" sz="800" dirty="0">
              <a:latin typeface="Arial Narrow"/>
              <a:cs typeface="Arial Narrow"/>
            </a:endParaRPr>
          </a:p>
        </p:txBody>
      </p:sp>
      <p:pic>
        <p:nvPicPr>
          <p:cNvPr id="28" name="Picture 2" descr="https://www.fischersports.com/perfapi/Perfion/Image.aspx?id=c43cbb53-19c0-48e8-9e12-b41db58682e9&amp;size=550x5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212" l="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6" y="4647825"/>
            <a:ext cx="612857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11"/>
          <p:cNvSpPr txBox="1"/>
          <p:nvPr/>
        </p:nvSpPr>
        <p:spPr>
          <a:xfrm>
            <a:off x="5393420" y="4665555"/>
            <a:ext cx="5397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Cork Grip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half</a:t>
            </a:r>
          </a:p>
        </p:txBody>
      </p:sp>
      <p:pic>
        <p:nvPicPr>
          <p:cNvPr id="31" name="Grafik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5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23" y="4617017"/>
            <a:ext cx="421200" cy="421200"/>
          </a:xfrm>
          <a:prstGeom prst="rect">
            <a:avLst/>
          </a:prstGeom>
        </p:spPr>
      </p:pic>
      <p:sp>
        <p:nvSpPr>
          <p:cNvPr id="16" name="AutoShape 21"/>
          <p:cNvSpPr>
            <a:spLocks noChangeArrowheads="1"/>
          </p:cNvSpPr>
          <p:nvPr/>
        </p:nvSpPr>
        <p:spPr bwMode="auto">
          <a:xfrm rot="21198088">
            <a:off x="7170968" y="200613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2575976" cy="162288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ru-RU" sz="3200" dirty="0" smtClean="0"/>
              <a:t>Сумки и аксессуары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8874" l="1259" r="97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42" y="622940"/>
            <a:ext cx="1207046" cy="16205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9630" l="1277" r="95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70" y="2508033"/>
            <a:ext cx="1365599" cy="156898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4" b="95941" l="3606" r="96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91" y="2157104"/>
            <a:ext cx="1722984" cy="2244849"/>
          </a:xfrm>
          <a:prstGeom prst="rect">
            <a:avLst/>
          </a:prstGeom>
        </p:spPr>
      </p:pic>
      <p:pic>
        <p:nvPicPr>
          <p:cNvPr id="18" name="Picture 3" descr="G:\koll_1920\02_produktentwicklung\bags\FOTOS MAYER G\FINAL\OZ11118_TRAIL HYDRO BACKPACK 20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5" b="96592" l="1722" r="96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971" y="524971"/>
            <a:ext cx="1317489" cy="17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55" b="100000" l="657" r="94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2112">
            <a:off x="2945784" y="-454673"/>
            <a:ext cx="5760202" cy="237574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95238" l="3135" r="943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800" y="4326471"/>
            <a:ext cx="1052964" cy="58919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5" b="100000" l="1519" r="99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67" y="2495551"/>
            <a:ext cx="1391780" cy="156795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74" b="96429" l="2660" r="971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45979">
            <a:off x="3298234" y="337009"/>
            <a:ext cx="5150883" cy="270844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7" b="9851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973" y="1973097"/>
            <a:ext cx="1581648" cy="85419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14482" y1="39210" x2="14482" y2="392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53" y="4077196"/>
            <a:ext cx="1961333" cy="98365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11" b="98187" l="1031" r="988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7541" y="3990345"/>
            <a:ext cx="2161607" cy="105374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53" b="98137" l="442" r="994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445" y="4089138"/>
            <a:ext cx="1956078" cy="92762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15" b="97583" l="3022" r="968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9590" y="2959746"/>
            <a:ext cx="1911054" cy="91015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116" b="98724" l="1891" r="978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45577">
            <a:off x="5149156" y="1530255"/>
            <a:ext cx="1928786" cy="28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49" y="828688"/>
            <a:ext cx="8182878" cy="298864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Рюкзак</a:t>
            </a:r>
            <a:r>
              <a:rPr lang="de-A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HYDRO 20L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8874" l="1259" r="97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39" y="1133132"/>
            <a:ext cx="2765605" cy="3713016"/>
          </a:xfrm>
          <a:prstGeom prst="rect">
            <a:avLst/>
          </a:prstGeom>
        </p:spPr>
      </p:pic>
      <p:pic>
        <p:nvPicPr>
          <p:cNvPr id="9" name="Picture 3" descr="G:\koll_1920\02_produktentwicklung\bags\FOTOS MAYER G\FINAL\OZ11118_TRAIL HYDRO BACKPACK 20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5" b="96592" l="1722" r="96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257" y="685249"/>
            <a:ext cx="3120899" cy="41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7270" y="18660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OZ11018 / OZ11118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жёлный-синий / розовый-чёрный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20 х 18 х 46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20 л</a:t>
            </a: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7733747" y="476963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9630" l="1277" r="95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152266"/>
            <a:ext cx="3233057" cy="3714576"/>
          </a:xfrm>
          <a:prstGeom prst="rect">
            <a:avLst/>
          </a:prstGeom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" b="100000" l="1519" r="99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187" y="1135357"/>
            <a:ext cx="3156792" cy="355638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3735" y="834677"/>
            <a:ext cx="8182878" cy="29886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Рюкзак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 15L</a:t>
            </a:r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270" y="18660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OZ11218 / OZ11318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жёлный-чёрный /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синий-оранжевый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26 х 18 х 49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15 л</a:t>
            </a: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7733747" y="476963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3900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4" b="95941" l="3606" r="96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514" y="1212583"/>
            <a:ext cx="2066623" cy="26925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16172" y="3862930"/>
            <a:ext cx="2177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OZ11418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74 х 30 х 20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50 л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770" y="38724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OZ12018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чёрный-жёлтый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84 х 38 х 42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115 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73734" y="915416"/>
            <a:ext cx="4439779" cy="298864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сумка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колесах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PREMIO</a:t>
            </a:r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5211941" y="857305"/>
            <a:ext cx="2625774" cy="415086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РЮКЗАК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6" b="98724" l="1891" r="978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214523" y="481681"/>
            <a:ext cx="2758995" cy="4089576"/>
          </a:xfrm>
          <a:prstGeom prst="rect">
            <a:avLst/>
          </a:prstGeom>
        </p:spPr>
      </p:pic>
      <p:sp>
        <p:nvSpPr>
          <p:cNvPr id="17" name="AutoShape 21"/>
          <p:cNvSpPr>
            <a:spLocks noChangeArrowheads="1"/>
          </p:cNvSpPr>
          <p:nvPr/>
        </p:nvSpPr>
        <p:spPr bwMode="auto">
          <a:xfrm rot="21198088">
            <a:off x="7733747" y="476963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6700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 rot="21198088">
            <a:off x="2704549" y="3852354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11500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3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73734" y="823789"/>
            <a:ext cx="5495695" cy="29886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Тубус для лыжных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палок на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пары</a:t>
            </a:r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1" y="2439240"/>
            <a:ext cx="7543800" cy="415086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Чехол для лыжных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палок PREMIO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160 см на 2 пары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5627" y="1256657"/>
            <a:ext cx="263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OZ18118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Размер: 173 х 7 х 7 см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3 пары палок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45627" y="3797389"/>
            <a:ext cx="24221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OZ18318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Размер: 160 х 15 х 12 см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2 пары палок</a:t>
            </a:r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rot="21198088">
            <a:off x="6091355" y="47389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 rot="21198088">
            <a:off x="6090300" y="293360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3300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8" name="Grafik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" b="96429" l="2660" r="971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11230">
            <a:off x="641964" y="2722772"/>
            <a:ext cx="5268298" cy="2770184"/>
          </a:xfrm>
          <a:prstGeom prst="rect">
            <a:avLst/>
          </a:prstGeom>
        </p:spPr>
      </p:pic>
      <p:pic>
        <p:nvPicPr>
          <p:cNvPr id="19" name="Grafik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55" b="100000" l="657" r="94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72017">
            <a:off x="289960" y="802286"/>
            <a:ext cx="4870584" cy="21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486" y="38304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OZ10018 / OZ10118 / OZ10218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 / розовый / синий-чёрный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50 х 9 х 13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73734" y="823789"/>
            <a:ext cx="6518952" cy="29886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Подсумок для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питья THERMO STAR</a:t>
            </a:r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 rot="21198088">
            <a:off x="6091355" y="47389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2100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4482" y1="39210" x2="14482" y2="39210"/>
                      </a14:backgroundRemoval>
                    </a14:imgEffect>
                  </a14:imgLayer>
                </a14:imgProps>
              </a:ext>
            </a:extLst>
          </a:blip>
          <a:srcRect l="9517" t="9640" r="6402"/>
          <a:stretch/>
        </p:blipFill>
        <p:spPr>
          <a:xfrm>
            <a:off x="450414" y="1441125"/>
            <a:ext cx="3079066" cy="1659557"/>
          </a:xfrm>
          <a:prstGeom prst="rect">
            <a:avLst/>
          </a:prstGeom>
        </p:spPr>
      </p:pic>
      <p:pic>
        <p:nvPicPr>
          <p:cNvPr id="14" name="Grafi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" b="98137" l="442" r="99411"/>
                    </a14:imgEffect>
                  </a14:imgLayer>
                </a14:imgProps>
              </a:ext>
            </a:extLst>
          </a:blip>
          <a:srcRect l="4525" t="2187" r="2095" b="2754"/>
          <a:stretch/>
        </p:blipFill>
        <p:spPr>
          <a:xfrm>
            <a:off x="4328480" y="1394605"/>
            <a:ext cx="3630384" cy="1752599"/>
          </a:xfrm>
          <a:prstGeom prst="rect">
            <a:avLst/>
          </a:prstGeom>
        </p:spPr>
      </p:pic>
      <p:pic>
        <p:nvPicPr>
          <p:cNvPr id="15" name="Grafik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1" b="98187" l="1031" r="98822"/>
                    </a14:imgEffect>
                  </a14:imgLayer>
                </a14:imgProps>
              </a:ext>
            </a:extLst>
          </a:blip>
          <a:srcRect l="11438" t="8930" r="10130"/>
          <a:stretch/>
        </p:blipFill>
        <p:spPr>
          <a:xfrm>
            <a:off x="4682264" y="3241240"/>
            <a:ext cx="3276600" cy="1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3734" y="823789"/>
            <a:ext cx="6518952" cy="29886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Подсумок для питья OW THERMO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734" y="3454581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OZ10318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50 х 9 х 13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279677" y="2211766"/>
            <a:ext cx="4483323" cy="687227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Подсумок 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WAIST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2820" y="4195469"/>
            <a:ext cx="2253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OZ10418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чёрный-жёлтый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48 х 16 х 13 см</a:t>
            </a: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21198088">
            <a:off x="4461379" y="1419166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rot="21198088">
            <a:off x="7228472" y="3133268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1250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" b="97583" l="3022" r="96835"/>
                    </a14:imgEffect>
                  </a14:imgLayer>
                </a14:imgProps>
              </a:ext>
            </a:extLst>
          </a:blip>
          <a:srcRect l="6585" t="7676" r="5033" b="1165"/>
          <a:stretch/>
        </p:blipFill>
        <p:spPr>
          <a:xfrm>
            <a:off x="227133" y="1346472"/>
            <a:ext cx="3835872" cy="1884289"/>
          </a:xfrm>
          <a:prstGeom prst="rect">
            <a:avLst/>
          </a:prstGeom>
        </p:spPr>
      </p:pic>
      <p:pic>
        <p:nvPicPr>
          <p:cNvPr id="18" name="Grafi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7" b="98516" l="0" r="100000"/>
                    </a14:imgEffect>
                  </a14:imgLayer>
                </a14:imgProps>
              </a:ext>
            </a:extLst>
          </a:blip>
          <a:srcRect l="5449" t="8755" r="10223" b="-84"/>
          <a:stretch/>
        </p:blipFill>
        <p:spPr>
          <a:xfrm>
            <a:off x="3276600" y="3051378"/>
            <a:ext cx="3388907" cy="19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2" t="19260" r="24614" b="19822"/>
          <a:stretch/>
        </p:blipFill>
        <p:spPr>
          <a:xfrm>
            <a:off x="4954563" y="514350"/>
            <a:ext cx="3257982" cy="36576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273734" y="823789"/>
            <a:ext cx="6518952" cy="298864"/>
          </a:xfrm>
          <a:prstGeom prst="rect">
            <a:avLst/>
          </a:prstGeo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2500"/>
              </a:lnSpc>
              <a:defRPr sz="2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Очки </a:t>
            </a:r>
            <a:r>
              <a:rPr lang="en-US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SPEED</a:t>
            </a:r>
            <a:endParaRPr lang="de-AT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340" y="264795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OG95019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неон/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жёлтый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Вес: 35,5 г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3618949" y="64760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3519170" cy="162288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de-AT" sz="3200" dirty="0" err="1" smtClean="0"/>
              <a:t>Race</a:t>
            </a:r>
            <a:r>
              <a:rPr lang="de-AT" sz="3200" dirty="0" smtClean="0"/>
              <a:t> - Performance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ru-RU" sz="2400" b="0" dirty="0" smtClean="0">
                <a:latin typeface="Arial"/>
                <a:cs typeface="Arial"/>
              </a:rPr>
              <a:t>СЕЗОН </a:t>
            </a:r>
            <a:r>
              <a:rPr sz="2400" b="0" dirty="0" smtClean="0">
                <a:latin typeface="Arial"/>
                <a:cs typeface="Arial"/>
              </a:rPr>
              <a:t>20|21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20817" r="25632" b="17886"/>
          <a:stretch/>
        </p:blipFill>
        <p:spPr>
          <a:xfrm>
            <a:off x="5105400" y="514350"/>
            <a:ext cx="3048000" cy="37626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73734" y="802052"/>
            <a:ext cx="6518952" cy="320601"/>
          </a:xfrm>
          <a:prstGeom prst="rect">
            <a:avLst/>
          </a:prstGeo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2500"/>
              </a:lnSpc>
              <a:defRPr sz="2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Очки </a:t>
            </a:r>
            <a:r>
              <a:rPr lang="en-US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race</a:t>
            </a:r>
            <a:endParaRPr lang="de-AT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340" y="264795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OG95119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неон/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жёлтый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Вес: 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г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3618949" y="64760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884077" y="1053193"/>
            <a:ext cx="7129295" cy="2890157"/>
            <a:chOff x="3894365" y="1053193"/>
            <a:chExt cx="5249635" cy="212815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4" t="24163" r="25414" b="18741"/>
            <a:stretch/>
          </p:blipFill>
          <p:spPr>
            <a:xfrm>
              <a:off x="3894365" y="1053193"/>
              <a:ext cx="1860812" cy="2128157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2" t="24817" r="25711" b="18580"/>
            <a:stretch/>
          </p:blipFill>
          <p:spPr>
            <a:xfrm>
              <a:off x="7443964" y="1053195"/>
              <a:ext cx="1700036" cy="2128156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8" t="20573" r="23911" b="19628"/>
            <a:stretch/>
          </p:blipFill>
          <p:spPr>
            <a:xfrm>
              <a:off x="5755177" y="1053195"/>
              <a:ext cx="1688788" cy="2128156"/>
            </a:xfrm>
            <a:prstGeom prst="rect">
              <a:avLst/>
            </a:prstGeom>
          </p:spPr>
        </p:pic>
      </p:grpSp>
      <p:sp>
        <p:nvSpPr>
          <p:cNvPr id="11" name="Titel 1"/>
          <p:cNvSpPr txBox="1">
            <a:spLocks/>
          </p:cNvSpPr>
          <p:nvPr/>
        </p:nvSpPr>
        <p:spPr>
          <a:xfrm>
            <a:off x="273734" y="802052"/>
            <a:ext cx="6518952" cy="320601"/>
          </a:xfrm>
          <a:prstGeom prst="rect">
            <a:avLst/>
          </a:prstGeo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2500"/>
              </a:lnSpc>
              <a:defRPr sz="2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Очки</a:t>
            </a:r>
            <a:r>
              <a:rPr lang="en-US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маска </a:t>
            </a:r>
            <a:r>
              <a:rPr lang="en-US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podium</a:t>
            </a:r>
            <a:endParaRPr lang="de-AT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40" y="2647950"/>
            <a:ext cx="1637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OG95219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неон-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жёлтый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чёрный, розовый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Вес: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79,2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г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198088">
            <a:off x="848103" y="1562000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5700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19496" r="25849" b="18606"/>
          <a:stretch/>
        </p:blipFill>
        <p:spPr>
          <a:xfrm>
            <a:off x="5029200" y="514349"/>
            <a:ext cx="3048000" cy="3814281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273734" y="802052"/>
            <a:ext cx="6518952" cy="320601"/>
          </a:xfrm>
          <a:prstGeom prst="rect">
            <a:avLst/>
          </a:prstGeo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2500"/>
              </a:lnSpc>
              <a:defRPr sz="2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Очки </a:t>
            </a:r>
            <a:r>
              <a:rPr lang="en-US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race pro</a:t>
            </a:r>
            <a:endParaRPr lang="de-AT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340" y="264795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OG95319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неон-оранжевый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Вес: 30,9 г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3618949" y="64760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7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472024" y="825364"/>
            <a:ext cx="5166776" cy="671338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1981200" algn="l"/>
              </a:tabLst>
            </a:pPr>
            <a:r>
              <a:rPr lang="ru-RU" sz="3200" dirty="0" smtClean="0"/>
              <a:t>Спасибо за внимание!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66037"/>
            <a:ext cx="4648200" cy="4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>
            <a:spLocks noChangeAspect="1"/>
          </p:cNvSpPr>
          <p:nvPr/>
        </p:nvSpPr>
        <p:spPr>
          <a:xfrm>
            <a:off x="152400" y="3471853"/>
            <a:ext cx="8839200" cy="1423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152400" y="2176194"/>
            <a:ext cx="8839200" cy="1423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152400" y="792322"/>
            <a:ext cx="8839200" cy="1423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44573" y="208607"/>
            <a:ext cx="1542225" cy="176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742950"/>
            <a:ext cx="10731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STORM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28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975" y="2133149"/>
            <a:ext cx="146621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STORM 26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lang="de-AT" sz="1000" b="1" spc="-90" dirty="0" smtClean="0">
                <a:latin typeface="Arial Narrow"/>
                <a:cs typeface="Arial Narrow"/>
              </a:rPr>
              <a:t>WHITE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2975" y="3435133"/>
            <a:ext cx="154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DIAMOND STORM 26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YELLOW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4928457"/>
            <a:ext cx="2172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LINE UP 20|21 | Nordic Poles | Race -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2649" y="208607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t="5400" r="3794" b="4660"/>
          <a:stretch/>
        </p:blipFill>
        <p:spPr>
          <a:xfrm>
            <a:off x="5905610" y="178128"/>
            <a:ext cx="3238390" cy="406255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50" y="1312201"/>
            <a:ext cx="6858000" cy="418384"/>
          </a:xfrm>
        </p:spPr>
        <p:txBody>
          <a:bodyPr/>
          <a:lstStyle/>
          <a:p>
            <a:r>
              <a:rPr lang="ru-RU" sz="2800" dirty="0" smtClean="0"/>
              <a:t>Рукоятка </a:t>
            </a:r>
            <a:r>
              <a:rPr lang="de-DE" sz="2800" dirty="0" smtClean="0"/>
              <a:t>Carbon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7" y="1858509"/>
            <a:ext cx="5822667" cy="22018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укоятка содержит углеволокно для увеличения жёсткости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о</a:t>
            </a:r>
            <a:r>
              <a:rPr lang="ru-RU" sz="1600" dirty="0" smtClean="0"/>
              <a:t>птимальная передача усилия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у</a:t>
            </a:r>
            <a:r>
              <a:rPr lang="ru-RU" sz="1600" dirty="0" smtClean="0"/>
              <a:t>лучшенный фиксирующий элемент (клин) для темляков надёжно регулирует необходимую длину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атуральная пробка 360° в зоне хвата обеспечивает необходимое чувство комфорта</a:t>
            </a:r>
            <a:endParaRPr lang="en-US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22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290671"/>
            <a:ext cx="6858000" cy="418384"/>
          </a:xfrm>
        </p:spPr>
        <p:txBody>
          <a:bodyPr/>
          <a:lstStyle/>
          <a:p>
            <a:r>
              <a:rPr lang="ru-RU" sz="2800" dirty="0" smtClean="0"/>
              <a:t>Темляк </a:t>
            </a:r>
            <a:r>
              <a:rPr lang="de-DE" sz="2800" dirty="0" smtClean="0"/>
              <a:t>AV-SLG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6" y="1865769"/>
            <a:ext cx="5822668" cy="26844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ольшая поверхность опоры для лучшего контроля лыжной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ерастягиваемый и прочный материал темляка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овая застёжка </a:t>
            </a:r>
            <a:r>
              <a:rPr lang="en-US" sz="1600" dirty="0" err="1" smtClean="0"/>
              <a:t>velcro</a:t>
            </a:r>
            <a:r>
              <a:rPr lang="en-US" sz="1600" dirty="0" smtClean="0"/>
              <a:t> </a:t>
            </a:r>
            <a:r>
              <a:rPr lang="ru-RU" sz="1600" dirty="0" smtClean="0"/>
              <a:t>длительного и надёжного использования, не портит манжеты одежды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</a:t>
            </a:r>
            <a:r>
              <a:rPr lang="ru-RU" sz="1600" dirty="0" smtClean="0"/>
              <a:t>топпер для предотвращения произвольного расстёгивания темляка – важная особенность для биатлонистов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XXS, XS, M, L, XL, XXL</a:t>
            </a:r>
            <a:endParaRPr lang="en-US" sz="1600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5" t="27965" b="26992"/>
          <a:stretch/>
        </p:blipFill>
        <p:spPr>
          <a:xfrm rot="4074783">
            <a:off x="5561200" y="993145"/>
            <a:ext cx="4065081" cy="36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0" b="16150"/>
          <a:stretch/>
        </p:blipFill>
        <p:spPr>
          <a:xfrm>
            <a:off x="5478967" y="0"/>
            <a:ext cx="3665033" cy="411233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316751"/>
            <a:ext cx="6858000" cy="418384"/>
          </a:xfrm>
        </p:spPr>
        <p:txBody>
          <a:bodyPr/>
          <a:lstStyle/>
          <a:p>
            <a:r>
              <a:rPr lang="ru-RU" sz="2800" dirty="0" smtClean="0"/>
              <a:t>Лапка </a:t>
            </a:r>
            <a:r>
              <a:rPr lang="de-DE" sz="2800" dirty="0" smtClean="0"/>
              <a:t>Flash premio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5673894" cy="25708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малый вес</a:t>
            </a:r>
            <a:r>
              <a:rPr lang="en-US" sz="1600" dirty="0" smtClean="0"/>
              <a:t> </a:t>
            </a:r>
            <a:r>
              <a:rPr lang="ru-RU" sz="1600" dirty="0" smtClean="0"/>
              <a:t>для наилучшего баланса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</a:t>
            </a:r>
            <a:r>
              <a:rPr lang="ru-RU" sz="1600" dirty="0" smtClean="0"/>
              <a:t>табильная опора о поверхность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</a:t>
            </a:r>
            <a:r>
              <a:rPr lang="ru-RU" sz="1600" dirty="0" smtClean="0"/>
              <a:t>длиненное посадочное место для увеличения жёсткости в месте соединения древка и лапки для дополнительной передачи усилия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азмеры</a:t>
            </a:r>
            <a:r>
              <a:rPr lang="en-US" sz="1600" dirty="0" smtClean="0"/>
              <a:t>: S, M</a:t>
            </a:r>
            <a:endParaRPr lang="en-US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0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2328</Words>
  <Application>Microsoft Office PowerPoint</Application>
  <PresentationFormat>On-screen Show (16:9)</PresentationFormat>
  <Paragraphs>485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Arial Narrow</vt:lpstr>
      <vt:lpstr>Calibri</vt:lpstr>
      <vt:lpstr>Helvetica</vt:lpstr>
      <vt:lpstr>Office Theme</vt:lpstr>
      <vt:lpstr>СЕЗОН 20|21</vt:lpstr>
      <vt:lpstr>PowerPoint Presentation</vt:lpstr>
      <vt:lpstr>PREMIO SLG 20 / PREMIO SLG 20 KIT</vt:lpstr>
      <vt:lpstr>Сравнительные характеристики slg 10 vs SLG 20</vt:lpstr>
      <vt:lpstr>Race - Performance СЕЗОН 20|21</vt:lpstr>
      <vt:lpstr>PowerPoint Presentation</vt:lpstr>
      <vt:lpstr>Рукоятка Carbon</vt:lpstr>
      <vt:lpstr>Темляк AV-SLG</vt:lpstr>
      <vt:lpstr>Лапка Flash premio</vt:lpstr>
      <vt:lpstr>DIAMOND STORM 28</vt:lpstr>
      <vt:lpstr>DIAMOND STORM 26 WHITE</vt:lpstr>
      <vt:lpstr>DIAMOND STORM 26 YELLOW</vt:lpstr>
      <vt:lpstr>Race - Sport СЕЗОН 20|21</vt:lpstr>
      <vt:lpstr>PowerPoint Presentation</vt:lpstr>
      <vt:lpstr>Темляк aV Premio</vt:lpstr>
      <vt:lpstr>Лапка Flash</vt:lpstr>
      <vt:lpstr>Рукоятка MAG Point</vt:lpstr>
      <vt:lpstr>Темляк Mag point</vt:lpstr>
      <vt:lpstr>DIAMOND 14 MAG</vt:lpstr>
      <vt:lpstr>DIAMOND 11 MAG</vt:lpstr>
      <vt:lpstr>DIAMOND 11</vt:lpstr>
      <vt:lpstr>Fitness - Composite СЕЗОН 20|21</vt:lpstr>
      <vt:lpstr>PowerPoint Presentation</vt:lpstr>
      <vt:lpstr>Лапка Xc 11mm</vt:lpstr>
      <vt:lpstr>Рукоятка Cork Hr half</vt:lpstr>
      <vt:lpstr>Темляк Av strap</vt:lpstr>
      <vt:lpstr>Темляк Exit</vt:lpstr>
      <vt:lpstr>DIAMOND 06</vt:lpstr>
      <vt:lpstr>DIAMOND 05</vt:lpstr>
      <vt:lpstr>Junior СЕЗОН 20|21</vt:lpstr>
      <vt:lpstr>PowerPoint Presentation</vt:lpstr>
      <vt:lpstr>Рукоятка Cork jr.</vt:lpstr>
      <vt:lpstr>PREMIO SLG JR</vt:lpstr>
      <vt:lpstr>DIAMOND 05 JR</vt:lpstr>
      <vt:lpstr>Nordic Walking СЕЗОН 20|21</vt:lpstr>
      <vt:lpstr>PowerPoint Presentation</vt:lpstr>
      <vt:lpstr>наконечник Nw duotec</vt:lpstr>
      <vt:lpstr>TEAM 15 MAG R</vt:lpstr>
      <vt:lpstr>TEAM 15 MAG</vt:lpstr>
      <vt:lpstr>TEAM 14</vt:lpstr>
      <vt:lpstr>Сумки и аксессуары СЕЗОН 20|21</vt:lpstr>
      <vt:lpstr>PowerPoint Presentation</vt:lpstr>
      <vt:lpstr>Рюкзак TRAIL HYDRO 20L</vt:lpstr>
      <vt:lpstr>Рюкзак XC HYDRO 15L</vt:lpstr>
      <vt:lpstr>сумка на колесах PREMIO</vt:lpstr>
      <vt:lpstr>Тубус для лыжных палок на 3 пары</vt:lpstr>
      <vt:lpstr>Подсумок для питья THERMO STAR</vt:lpstr>
      <vt:lpstr>Подсумок для питья OW THERMO LED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Race - Premio 20|21</dc:title>
  <dc:creator>Schmidt Florian</dc:creator>
  <cp:lastModifiedBy>Ivanov Sergei Marketing</cp:lastModifiedBy>
  <cp:revision>90</cp:revision>
  <dcterms:created xsi:type="dcterms:W3CDTF">2019-09-19T10:41:40Z</dcterms:created>
  <dcterms:modified xsi:type="dcterms:W3CDTF">2020-01-20T07:59:13Z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2019-09-19T00:00:00Z</vt:filetime>
  </property>
  <property fmtid="{D5CDD505-2E9C-101B-9397-08002B2CF9AE}" pid="3" name="LastSaved">
    <vt:filetime>2019-09-19T00:00:00Z</vt:filetime>
  </property>
</Properties>
</file>